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14" r:id="rId2"/>
  </p:sldMasterIdLst>
  <p:notesMasterIdLst>
    <p:notesMasterId r:id="rId25"/>
  </p:notesMasterIdLst>
  <p:handoutMasterIdLst>
    <p:handoutMasterId r:id="rId26"/>
  </p:handoutMasterIdLst>
  <p:sldIdLst>
    <p:sldId id="256" r:id="rId3"/>
    <p:sldId id="305" r:id="rId4"/>
    <p:sldId id="377" r:id="rId5"/>
    <p:sldId id="388" r:id="rId6"/>
    <p:sldId id="366" r:id="rId7"/>
    <p:sldId id="378" r:id="rId8"/>
    <p:sldId id="364" r:id="rId9"/>
    <p:sldId id="380" r:id="rId10"/>
    <p:sldId id="381" r:id="rId11"/>
    <p:sldId id="382" r:id="rId12"/>
    <p:sldId id="383" r:id="rId13"/>
    <p:sldId id="385" r:id="rId14"/>
    <p:sldId id="379" r:id="rId15"/>
    <p:sldId id="384" r:id="rId16"/>
    <p:sldId id="367" r:id="rId17"/>
    <p:sldId id="369" r:id="rId18"/>
    <p:sldId id="370" r:id="rId19"/>
    <p:sldId id="371" r:id="rId20"/>
    <p:sldId id="372" r:id="rId21"/>
    <p:sldId id="337" r:id="rId22"/>
    <p:sldId id="363" r:id="rId23"/>
    <p:sldId id="36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FFF"/>
    <a:srgbClr val="465A66"/>
    <a:srgbClr val="97C000"/>
    <a:srgbClr val="0099B5"/>
    <a:srgbClr val="E30083"/>
    <a:srgbClr val="1182EA"/>
    <a:srgbClr val="EE1433"/>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7" autoAdjust="0"/>
    <p:restoredTop sz="73585" autoAdjust="0"/>
  </p:normalViewPr>
  <p:slideViewPr>
    <p:cSldViewPr snapToGrid="0">
      <p:cViewPr varScale="1">
        <p:scale>
          <a:sx n="68" d="100"/>
          <a:sy n="68" d="100"/>
        </p:scale>
        <p:origin x="1494" y="60"/>
      </p:cViewPr>
      <p:guideLst>
        <p:guide orient="horz"/>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70" d="100"/>
        <a:sy n="70" d="100"/>
      </p:scale>
      <p:origin x="0" y="0"/>
    </p:cViewPr>
  </p:sorterViewPr>
  <p:notesViewPr>
    <p:cSldViewPr snapToGrid="0">
      <p:cViewPr varScale="1">
        <p:scale>
          <a:sx n="82" d="100"/>
          <a:sy n="82" d="100"/>
        </p:scale>
        <p:origin x="-3180" y="-9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6/4/2014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6/4/2014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3548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Post action in </a:t>
            </a:r>
            <a:r>
              <a:rPr lang="en-US" b="1" dirty="0" smtClean="0"/>
              <a:t>site\deployments\tools\</a:t>
            </a:r>
            <a:r>
              <a:rPr lang="en-US" b="1" dirty="0" err="1" smtClean="0"/>
              <a:t>PostDeploymentActions</a:t>
            </a: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hook from zapier.com to twitter</a:t>
            </a:r>
            <a:endParaRPr lang="en-US" sz="1200" b="1"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97940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Install Node</a:t>
            </a:r>
            <a:r>
              <a:rPr lang="en-US" sz="1200" b="1" baseline="0" dirty="0" smtClean="0"/>
              <a:t> CLI</a:t>
            </a:r>
            <a:endParaRPr lang="en-US" sz="1200" b="1" dirty="0" smtClean="0"/>
          </a:p>
          <a:p>
            <a:r>
              <a:rPr lang="en-US" sz="1200" dirty="0" smtClean="0"/>
              <a:t>Use Cases for </a:t>
            </a:r>
            <a:r>
              <a:rPr lang="en-US" sz="1200" dirty="0" err="1" smtClean="0"/>
              <a:t>AppSettings</a:t>
            </a:r>
            <a:r>
              <a:rPr lang="en-US" sz="1200" dirty="0" smtClean="0"/>
              <a:t> changes:</a:t>
            </a:r>
          </a:p>
          <a:p>
            <a:pPr marL="171450" indent="-171450">
              <a:buFont typeface="Arial" panose="020B0604020202020204" pitchFamily="34" charset="0"/>
              <a:buChar char="•"/>
            </a:pPr>
            <a:r>
              <a:rPr lang="en-US" sz="1200" dirty="0" smtClean="0"/>
              <a:t>In place deployment</a:t>
            </a:r>
          </a:p>
          <a:p>
            <a:pPr marL="171450" indent="-171450">
              <a:buFont typeface="Arial" panose="020B0604020202020204" pitchFamily="34" charset="0"/>
              <a:buChar char="•"/>
            </a:pPr>
            <a:r>
              <a:rPr lang="en-US" sz="1200" dirty="0" smtClean="0"/>
              <a:t>In place deployment w/ </a:t>
            </a:r>
            <a:r>
              <a:rPr lang="en-US" sz="1200" dirty="0" err="1" smtClean="0"/>
              <a:t>readonly</a:t>
            </a:r>
            <a:r>
              <a:rPr lang="en-US" sz="1200" dirty="0" smtClean="0"/>
              <a:t> history</a:t>
            </a:r>
          </a:p>
          <a:p>
            <a:pPr marL="171450" indent="-171450">
              <a:buFont typeface="Arial" panose="020B0604020202020204" pitchFamily="34" charset="0"/>
              <a:buChar char="•"/>
            </a:pPr>
            <a:r>
              <a:rPr lang="en-US" sz="1200" dirty="0" smtClean="0"/>
              <a:t>Deploy</a:t>
            </a:r>
            <a:r>
              <a:rPr lang="en-US" sz="1200" baseline="0" dirty="0" smtClean="0"/>
              <a:t> from subfolder of repo</a:t>
            </a:r>
          </a:p>
          <a:p>
            <a:pPr marL="171450" indent="-171450">
              <a:buFont typeface="Arial" panose="020B0604020202020204" pitchFamily="34" charset="0"/>
              <a:buChar char="•"/>
            </a:pPr>
            <a:r>
              <a:rPr lang="en-US" sz="1200" baseline="0" dirty="0" smtClean="0"/>
              <a:t>Deploy to a subfolder of </a:t>
            </a:r>
            <a:r>
              <a:rPr lang="en-US" sz="1200" baseline="0" dirty="0" err="1" smtClean="0"/>
              <a:t>wwwroot</a:t>
            </a:r>
            <a:endParaRPr lang="en-US" sz="1200" baseline="0" dirty="0" smtClean="0"/>
          </a:p>
          <a:p>
            <a:pPr marL="0" indent="0">
              <a:buFont typeface="Arial" panose="020B0604020202020204" pitchFamily="34" charset="0"/>
              <a:buNone/>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creating a </a:t>
            </a:r>
            <a:r>
              <a:rPr lang="en-US" sz="1200" b="1" dirty="0" err="1" smtClean="0"/>
              <a:t>deploymentscript</a:t>
            </a:r>
            <a:endParaRPr lang="en-US" sz="1200"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Show .</a:t>
            </a:r>
            <a:r>
              <a:rPr lang="en-US" sz="1200" b="1" dirty="0" err="1" smtClean="0"/>
              <a:t>ini</a:t>
            </a:r>
            <a:r>
              <a:rPr lang="en-US" sz="1200" b="1" dirty="0" smtClean="0"/>
              <a:t> file and the command setting</a:t>
            </a:r>
            <a:endParaRPr lang="en-US" sz="1200" b="1" baseline="0" dirty="0" smtClean="0"/>
          </a:p>
          <a:p>
            <a:pPr marL="0" indent="0">
              <a:buFont typeface="Arial" panose="020B0604020202020204" pitchFamily="34" charset="0"/>
              <a:buNone/>
            </a:pPr>
            <a:endParaRPr lang="en-US" sz="1200"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41492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 Show off .</a:t>
            </a:r>
            <a:r>
              <a:rPr lang="en-US" b="1" smtClean="0"/>
              <a:t>SCM site</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4265310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1225053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3960724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overrides are a great way to deal with secrets</a:t>
            </a:r>
            <a:r>
              <a:rPr lang="en-US" baseline="0" dirty="0" smtClean="0"/>
              <a:t> you don’t want in source control</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Serving .</a:t>
            </a:r>
            <a:r>
              <a:rPr lang="en-US" b="1" baseline="0" dirty="0" err="1" smtClean="0"/>
              <a:t>svg</a:t>
            </a:r>
            <a:r>
              <a:rPr lang="en-US" b="1" baseline="0" dirty="0" smtClean="0"/>
              <a:t> file from site/</a:t>
            </a:r>
            <a:r>
              <a:rPr lang="en-US" b="1" baseline="0" dirty="0" err="1" smtClean="0"/>
              <a:t>wwwroot</a:t>
            </a:r>
            <a:r>
              <a:rPr lang="en-US" b="1" baseline="0" dirty="0" smtClean="0"/>
              <a:t> with .</a:t>
            </a:r>
            <a:r>
              <a:rPr lang="en-US" b="1" baseline="0" dirty="0" err="1" smtClean="0"/>
              <a:t>xdt</a:t>
            </a:r>
            <a:r>
              <a:rPr lang="en-US" b="1" baseline="0" dirty="0" smtClean="0"/>
              <a:t> in site/</a:t>
            </a:r>
            <a:endParaRPr lang="en-US" b="1" dirty="0" smtClean="0"/>
          </a:p>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242666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Quickly cover the </a:t>
            </a:r>
            <a:r>
              <a:rPr lang="en-US" dirty="0" err="1" smtClean="0"/>
              <a:t>xdt</a:t>
            </a:r>
            <a:r>
              <a:rPr lang="en-US" baseline="0" dirty="0" smtClean="0"/>
              <a:t> file we just used</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54195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could also do</a:t>
            </a:r>
            <a:r>
              <a:rPr lang="en-US" baseline="0" dirty="0" smtClean="0"/>
              <a:t> something like increase the </a:t>
            </a:r>
            <a:r>
              <a:rPr lang="en-US" baseline="0" dirty="0" err="1" smtClean="0"/>
              <a:t>queueLength</a:t>
            </a:r>
            <a:r>
              <a:rPr lang="en-US" baseline="0" dirty="0" smtClean="0"/>
              <a:t> on IIS for waiting requests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What’s interesting about this example</a:t>
            </a:r>
            <a:r>
              <a:rPr lang="en-US" baseline="0" dirty="0" smtClean="0"/>
              <a:t> is the use of the %XDT_SITENAME% token.</a:t>
            </a:r>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171993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Kudu replaces several tokens in order for you to create reusable transforms across</a:t>
            </a:r>
            <a:r>
              <a:rPr lang="en-US" baseline="0" dirty="0" smtClean="0"/>
              <a:t> many sites</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3073060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allows us to add additional applications – which gives us all the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632212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myself:</a:t>
            </a:r>
          </a:p>
          <a:p>
            <a:pPr marL="171450" indent="-171450">
              <a:buFont typeface="Arial" panose="020B0604020202020204" pitchFamily="34" charset="0"/>
              <a:buChar char="•"/>
            </a:pPr>
            <a:r>
              <a:rPr lang="en-US" dirty="0" smtClean="0"/>
              <a:t>Azure</a:t>
            </a:r>
            <a:r>
              <a:rPr lang="en-US" baseline="0" dirty="0" smtClean="0"/>
              <a:t> Insider</a:t>
            </a:r>
          </a:p>
          <a:p>
            <a:pPr marL="171450" indent="-171450">
              <a:buFont typeface="Arial" panose="020B0604020202020204" pitchFamily="34" charset="0"/>
              <a:buChar char="•"/>
            </a:pPr>
            <a:r>
              <a:rPr lang="en-US" baseline="0" dirty="0" smtClean="0"/>
              <a:t>ASP.NET Insider</a:t>
            </a:r>
          </a:p>
          <a:p>
            <a:pPr marL="171450" indent="-171450">
              <a:buFont typeface="Arial" panose="020B0604020202020204" pitchFamily="34" charset="0"/>
              <a:buChar char="•"/>
            </a:pPr>
            <a:r>
              <a:rPr lang="en-US" baseline="0" dirty="0" smtClean="0"/>
              <a:t>MVP</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24062065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 Upload Hero to </a:t>
            </a:r>
            <a:r>
              <a:rPr lang="en-US" b="1" dirty="0" err="1" smtClean="0"/>
              <a:t>SiteExtensions</a:t>
            </a:r>
            <a:r>
              <a:rPr lang="en-US" b="1" dirty="0" smtClean="0"/>
              <a:t>/Hero</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4147714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what I wanted to show you.</a:t>
            </a:r>
          </a:p>
          <a:p>
            <a:endParaRPr lang="en-US" dirty="0" smtClean="0"/>
          </a:p>
          <a:p>
            <a:r>
              <a:rPr lang="en-US" dirty="0" smtClean="0"/>
              <a:t>In the end the secret is that most</a:t>
            </a:r>
            <a:r>
              <a:rPr lang="en-US" baseline="0" dirty="0" smtClean="0"/>
              <a:t> of what you can exploit with IIS, works with Azure </a:t>
            </a:r>
            <a:r>
              <a:rPr lang="en-US" baseline="0" dirty="0" err="1" smtClean="0"/>
              <a:t>WebSites</a:t>
            </a:r>
            <a:r>
              <a:rPr lang="en-US" baseline="0" dirty="0" smtClean="0"/>
              <a:t> – but have been presented in a nicer way.</a:t>
            </a:r>
          </a:p>
          <a:p>
            <a:endParaRPr lang="en-US" baseline="0" dirty="0" smtClean="0"/>
          </a:p>
          <a:p>
            <a:r>
              <a:rPr lang="en-US" baseline="0" dirty="0" smtClean="0"/>
              <a:t>Kudu also unlocks a nice decent amount of power.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619574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44170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Azure is huge, so today we’re only going to focus on Azure Web Sites and </a:t>
            </a:r>
            <a:r>
              <a:rPr lang="en-US" sz="1200" b="0" i="0" kern="1200" dirty="0" smtClean="0">
                <a:solidFill>
                  <a:schemeClr val="tx1"/>
                </a:solidFill>
                <a:effectLst/>
                <a:latin typeface="+mn-lt"/>
                <a:ea typeface="+mn-ea"/>
                <a:cs typeface="+mn-cs"/>
              </a:rPr>
              <a:t>some of the nooks and crannies of that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Web Sites is Microsoft’s PAAS offering aimed at developers. </a:t>
            </a:r>
            <a:r>
              <a:rPr lang="en-US" baseline="0" dirty="0" smtClean="0"/>
              <a:t>Azure web sites is different than Azure Web Roles, which you may have heard of.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set up a site real quick.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Deploy Full Stack Web </a:t>
            </a:r>
            <a:r>
              <a:rPr lang="en-US" b="1" baseline="0" dirty="0" err="1" smtClean="0"/>
              <a:t>Perf</a:t>
            </a:r>
            <a:r>
              <a:rPr lang="en-US" b="1" baseline="0" dirty="0" smtClean="0"/>
              <a:t> site/repo</a:t>
            </a:r>
          </a:p>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4205217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Roles have</a:t>
            </a:r>
            <a:r>
              <a:rPr lang="en-US" baseline="0" dirty="0" smtClean="0"/>
              <a:t> some advantages over Web Sites, particularly of interest to enterprise users.</a:t>
            </a:r>
          </a:p>
          <a:p>
            <a:endParaRPr lang="en-US" baseline="0" dirty="0" smtClean="0"/>
          </a:p>
          <a:p>
            <a:r>
              <a:rPr lang="en-US" baseline="0" dirty="0" smtClean="0"/>
              <a:t>Most developers who are used to running everything through source control will enjoy Web Sites more.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375575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MAWS isn’t anything</a:t>
            </a:r>
            <a:r>
              <a:rPr lang="en-US" baseline="0" dirty="0" smtClean="0"/>
              <a:t> special, really.</a:t>
            </a:r>
          </a:p>
          <a:p>
            <a:endParaRPr lang="en-US" baseline="0" dirty="0" smtClean="0"/>
          </a:p>
          <a:p>
            <a:r>
              <a:rPr lang="en-US" baseline="0" dirty="0" smtClean="0"/>
              <a:t>It’s basically Windows, IIS and .NET, along with an open source project named Kudu.</a:t>
            </a:r>
            <a:endParaRPr lang="en-US" dirty="0" smtClean="0"/>
          </a:p>
          <a:p>
            <a:endParaRPr lang="en-US" dirty="0" smtClean="0"/>
          </a:p>
          <a:p>
            <a:r>
              <a:rPr lang="en-US" b="1" dirty="0" smtClean="0"/>
              <a:t>DEMO: </a:t>
            </a:r>
            <a:r>
              <a:rPr lang="en-US" b="1" baseline="0" dirty="0" smtClean="0"/>
              <a:t>connecting via </a:t>
            </a:r>
            <a:r>
              <a:rPr lang="en-US" b="1" baseline="0" dirty="0" err="1" smtClean="0"/>
              <a:t>inetmgr</a:t>
            </a:r>
            <a:endParaRPr lang="en-US" b="1" baseline="0" dirty="0" smtClean="0"/>
          </a:p>
          <a:p>
            <a:endParaRPr lang="en-US" baseline="0" dirty="0" smtClean="0"/>
          </a:p>
          <a:p>
            <a:r>
              <a:rPr lang="en-US" baseline="0" dirty="0" smtClean="0"/>
              <a:t>Kudu does a few things, most notably getting changes from many different source control systems, building and deploying sites.</a:t>
            </a:r>
          </a:p>
          <a:p>
            <a:endParaRPr lang="en-US" baseline="0" dirty="0" smtClean="0"/>
          </a:p>
          <a:p>
            <a:r>
              <a:rPr lang="en-US" baseline="0" dirty="0" smtClean="0"/>
              <a:t>I like to think of it as a very basic CI server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13428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Kudu</a:t>
            </a:r>
            <a:r>
              <a:rPr lang="en-US" b="0" baseline="0" dirty="0" smtClean="0"/>
              <a:t> has a</a:t>
            </a:r>
            <a:r>
              <a:rPr lang="en-US" b="0" dirty="0" smtClean="0"/>
              <a:t> single tenant architecture, as opposed to</a:t>
            </a:r>
            <a:r>
              <a:rPr lang="en-US" b="0" baseline="0" dirty="0" smtClean="0"/>
              <a:t> a typical </a:t>
            </a:r>
            <a:r>
              <a:rPr lang="en-US" b="0" dirty="0" smtClean="0"/>
              <a:t>multi-tenant service architecture. Kudu service is a 'buddy site' to the users real Azure site. The main difference is that the Kudu site is being given access to the files of the real site, allowing it to publish to it.</a:t>
            </a:r>
          </a:p>
          <a:p>
            <a:endParaRPr lang="en-US" dirty="0" smtClean="0"/>
          </a:p>
          <a:p>
            <a:r>
              <a:rPr lang="en-US" dirty="0" smtClean="0"/>
              <a:t>The Kudu site runs in the same sandbox as the real site, so the only thing it can harm is the site itself. Furthermore, the Kudu site shares the same quotas as the site. (CPU/RAM/Disk used by the Kudu service are counted toward the site's quota) </a:t>
            </a:r>
          </a:p>
          <a:p>
            <a:endParaRPr lang="en-US" b="1" dirty="0" smtClean="0"/>
          </a:p>
          <a:p>
            <a:r>
              <a:rPr lang="en-US" dirty="0" smtClean="0"/>
              <a:t>Kudu site is authenticated by http basic </a:t>
            </a:r>
            <a:r>
              <a:rPr lang="en-US" dirty="0" err="1" smtClean="0"/>
              <a:t>auth</a:t>
            </a:r>
            <a:r>
              <a:rPr lang="en-US" dirty="0" smtClean="0"/>
              <a:t>, which by default the real site is not authenticated</a:t>
            </a:r>
          </a:p>
          <a:p>
            <a:endParaRPr lang="en-US" dirty="0" smtClean="0"/>
          </a:p>
          <a:p>
            <a:r>
              <a:rPr lang="en-US" dirty="0" smtClean="0"/>
              <a:t>Kudu runs in the same </a:t>
            </a:r>
            <a:r>
              <a:rPr lang="en-US" i="1" dirty="0" smtClean="0"/>
              <a:t>process</a:t>
            </a:r>
            <a:r>
              <a:rPr lang="en-US" dirty="0" smtClean="0"/>
              <a:t> as the site,</a:t>
            </a:r>
            <a:r>
              <a:rPr lang="en-US" baseline="0" dirty="0" smtClean="0"/>
              <a:t> but the</a:t>
            </a:r>
            <a:r>
              <a:rPr lang="en-US" dirty="0" smtClean="0"/>
              <a:t> only thing that really 'connects' the Kudu site to the real site is the file system, and that works regardless of what process or machine they each run on.</a:t>
            </a:r>
          </a:p>
          <a:p>
            <a:endParaRPr lang="en-US"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80674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2845791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Build for .NET. </a:t>
            </a:r>
          </a:p>
          <a:p>
            <a:pPr marL="0" indent="0">
              <a:buFont typeface="Arial" panose="020B0604020202020204" pitchFamily="34" charset="0"/>
              <a:buNone/>
            </a:pPr>
            <a:endParaRPr lang="en-US" sz="1200" baseline="0" dirty="0" smtClean="0"/>
          </a:p>
          <a:p>
            <a:pPr marL="0" indent="0">
              <a:buFont typeface="Arial" panose="020B0604020202020204" pitchFamily="34" charset="0"/>
              <a:buNone/>
            </a:pPr>
            <a:r>
              <a:rPr lang="en-US" sz="1200" baseline="0" dirty="0" smtClean="0"/>
              <a:t>Very minimal/no step for Node apps</a:t>
            </a:r>
          </a:p>
        </p:txBody>
      </p:sp>
      <p:sp>
        <p:nvSpPr>
          <p:cNvPr id="4" name="Slide Number Placeholder 3"/>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277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Source or compiled binaries get copied</a:t>
            </a:r>
          </a:p>
        </p:txBody>
      </p:sp>
      <p:sp>
        <p:nvSpPr>
          <p:cNvPr id="4" name="Slide Number Placeholder 3"/>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101036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457200" y="2057400"/>
            <a:ext cx="8229600" cy="3267075"/>
          </a:xfrm>
        </p:spPr>
        <p:txBody>
          <a:bodyPr anchor="ctr">
            <a:norm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1" y="6171539"/>
            <a:ext cx="1595704"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50974" y="1732832"/>
            <a:ext cx="3420000" cy="3420000"/>
          </a:xfrm>
          <a:prstGeom prst="ellipse">
            <a:avLst/>
          </a:prstGeom>
          <a:ln w="28575">
            <a:solidFill>
              <a:schemeClr val="tx1"/>
            </a:solidFill>
          </a:ln>
        </p:spPr>
        <p:txBody>
          <a:bodyPr anchor="ctr">
            <a:normAutofit/>
          </a:bodyPr>
          <a:lstStyle>
            <a:lvl1pPr marL="0" indent="0" algn="ctr">
              <a:buNone/>
              <a:defRPr sz="1800">
                <a:solidFill>
                  <a:schemeClr val="accent4"/>
                </a:solidFill>
              </a:defRPr>
            </a:lvl1pPr>
          </a:lstStyle>
          <a:p>
            <a:endParaRPr lang="en-US"/>
          </a:p>
        </p:txBody>
      </p:sp>
      <p:sp>
        <p:nvSpPr>
          <p:cNvPr id="38"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13" hasCustomPrompt="1"/>
          </p:nvPr>
        </p:nvSpPr>
        <p:spPr>
          <a:xfrm>
            <a:off x="4191000" y="1723136"/>
            <a:ext cx="4427538" cy="2895600"/>
          </a:xfrm>
        </p:spPr>
        <p:txBody>
          <a:bodyPr wrap="square">
            <a:noAutofit/>
          </a:bodyPr>
          <a:lstStyle>
            <a:lvl1pPr marL="0" indent="0">
              <a:spcBef>
                <a:spcPts val="0"/>
              </a:spcBef>
              <a:buNone/>
              <a:defRPr sz="1800">
                <a:solidFill>
                  <a:schemeClr val="bg1"/>
                </a:solidFill>
                <a:latin typeface="+mj-lt"/>
              </a:defRPr>
            </a:lvl1pPr>
            <a:lvl2pPr marL="0" indent="0">
              <a:spcBef>
                <a:spcPts val="0"/>
              </a:spcBef>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20" name="Text Placeholder 6"/>
          <p:cNvSpPr>
            <a:spLocks noGrp="1"/>
          </p:cNvSpPr>
          <p:nvPr>
            <p:ph type="body" sz="quarter" idx="15" hasCustomPrompt="1"/>
          </p:nvPr>
        </p:nvSpPr>
        <p:spPr>
          <a:xfrm>
            <a:off x="3048001" y="5108268"/>
            <a:ext cx="1593850"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5103814" y="5108268"/>
            <a:ext cx="1593850"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7086600" y="5108268"/>
            <a:ext cx="1447801"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337871" y="6171539"/>
            <a:ext cx="1595704" cy="410779"/>
            <a:chOff x="337871" y="6179121"/>
            <a:chExt cx="1595704" cy="410779"/>
          </a:xfrm>
        </p:grpSpPr>
        <p:sp>
          <p:nvSpPr>
            <p:cNvPr id="27" name="Rounded Rectangle 2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8" name="Rounded Rectangle 2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294423" y="1657350"/>
            <a:ext cx="4191000" cy="4191000"/>
          </a:xfrm>
          <a:prstGeom prst="ellipse">
            <a:avLst/>
          </a:prstGeom>
          <a:ln w="28575">
            <a:solidFill>
              <a:schemeClr val="tx1"/>
            </a:solidFill>
          </a:ln>
        </p:spPr>
        <p:txBody>
          <a:bodyPr anchor="ctr">
            <a:normAutofit/>
          </a:bodyPr>
          <a:lstStyle>
            <a:lvl1pPr marL="0" indent="0" algn="ctr">
              <a:buNone/>
              <a:defRPr sz="2000">
                <a:solidFill>
                  <a:schemeClr val="accent4"/>
                </a:solidFill>
              </a:defRPr>
            </a:lvl1pPr>
          </a:lstStyle>
          <a:p>
            <a:endParaRPr lang="en-US"/>
          </a:p>
        </p:txBody>
      </p:sp>
      <p:sp>
        <p:nvSpPr>
          <p:cNvPr id="3" name="Text Placeholder 2"/>
          <p:cNvSpPr>
            <a:spLocks noGrp="1"/>
          </p:cNvSpPr>
          <p:nvPr>
            <p:ph type="body" sz="quarter" idx="13"/>
          </p:nvPr>
        </p:nvSpPr>
        <p:spPr>
          <a:xfrm>
            <a:off x="4800600" y="2110266"/>
            <a:ext cx="3886200" cy="3402012"/>
          </a:xfrm>
          <a:noFill/>
        </p:spPr>
        <p:txBody>
          <a:bodyPr>
            <a:normAutofit/>
          </a:bodyPr>
          <a:lstStyle>
            <a:lvl1pPr marL="0" indent="0">
              <a:lnSpc>
                <a:spcPct val="100000"/>
              </a:lnSpc>
              <a:spcBef>
                <a:spcPts val="360"/>
              </a:spcBef>
              <a:buNone/>
              <a:defRPr sz="1600">
                <a:solidFill>
                  <a:schemeClr val="accent4"/>
                </a:solidFill>
              </a:defRPr>
            </a:lvl1pPr>
          </a:lstStyle>
          <a:p>
            <a:pPr lvl="0"/>
            <a:r>
              <a:rPr lang="en-US" smtClean="0"/>
              <a:t>Click to edit Master text styles</a:t>
            </a:r>
            <a:endParaRPr lang="en-US"/>
          </a:p>
        </p:txBody>
      </p:sp>
      <p:sp>
        <p:nvSpPr>
          <p:cNvPr id="38"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1" y="6171539"/>
            <a:ext cx="1595704" cy="410779"/>
            <a:chOff x="337871" y="6179121"/>
            <a:chExt cx="1595704" cy="410779"/>
          </a:xfrm>
        </p:grpSpPr>
        <p:sp>
          <p:nvSpPr>
            <p:cNvPr id="21" name="Rounded Rectangle 20"/>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5" name="Group 14"/>
          <p:cNvGrpSpPr/>
          <p:nvPr userDrawn="1"/>
        </p:nvGrpSpPr>
        <p:grpSpPr>
          <a:xfrm>
            <a:off x="337871" y="6171539"/>
            <a:ext cx="1595704" cy="410779"/>
            <a:chOff x="337871" y="6179121"/>
            <a:chExt cx="1595704" cy="410779"/>
          </a:xfrm>
        </p:grpSpPr>
        <p:sp>
          <p:nvSpPr>
            <p:cNvPr id="16" name="Rounded Rectangle 1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001273" y="2065192"/>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5" name="Picture Placeholder 2"/>
          <p:cNvSpPr>
            <a:spLocks noGrp="1"/>
          </p:cNvSpPr>
          <p:nvPr>
            <p:ph type="pic" sz="quarter" idx="12"/>
          </p:nvPr>
        </p:nvSpPr>
        <p:spPr>
          <a:xfrm>
            <a:off x="2169275" y="2065193"/>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6" name="Picture Placeholder 2"/>
          <p:cNvSpPr>
            <a:spLocks noGrp="1"/>
          </p:cNvSpPr>
          <p:nvPr>
            <p:ph type="pic" sz="quarter" idx="13"/>
          </p:nvPr>
        </p:nvSpPr>
        <p:spPr>
          <a:xfrm>
            <a:off x="3410043" y="2065193"/>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7" name="Picture Placeholder 2"/>
          <p:cNvSpPr>
            <a:spLocks noGrp="1"/>
          </p:cNvSpPr>
          <p:nvPr>
            <p:ph type="pic" sz="quarter" idx="14"/>
          </p:nvPr>
        </p:nvSpPr>
        <p:spPr>
          <a:xfrm>
            <a:off x="4650811" y="2065193"/>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8" name="Picture Placeholder 2"/>
          <p:cNvSpPr>
            <a:spLocks noGrp="1"/>
          </p:cNvSpPr>
          <p:nvPr>
            <p:ph type="pic" sz="quarter" idx="15"/>
          </p:nvPr>
        </p:nvSpPr>
        <p:spPr>
          <a:xfrm>
            <a:off x="5891579" y="2065193"/>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9" name="Picture Placeholder 2"/>
          <p:cNvSpPr>
            <a:spLocks noGrp="1"/>
          </p:cNvSpPr>
          <p:nvPr>
            <p:ph type="pic" sz="quarter" idx="16"/>
          </p:nvPr>
        </p:nvSpPr>
        <p:spPr>
          <a:xfrm>
            <a:off x="7134074" y="2058004"/>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0" name="Picture Placeholder 2"/>
          <p:cNvSpPr>
            <a:spLocks noGrp="1"/>
          </p:cNvSpPr>
          <p:nvPr>
            <p:ph type="pic" sz="quarter" idx="18"/>
          </p:nvPr>
        </p:nvSpPr>
        <p:spPr>
          <a:xfrm>
            <a:off x="1580068" y="3105042"/>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1" name="Picture Placeholder 2"/>
          <p:cNvSpPr>
            <a:spLocks noGrp="1"/>
          </p:cNvSpPr>
          <p:nvPr>
            <p:ph type="pic" sz="quarter" idx="19"/>
          </p:nvPr>
        </p:nvSpPr>
        <p:spPr>
          <a:xfrm>
            <a:off x="2820836" y="3105042"/>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2" name="Picture Placeholder 2"/>
          <p:cNvSpPr>
            <a:spLocks noGrp="1"/>
          </p:cNvSpPr>
          <p:nvPr>
            <p:ph type="pic" sz="quarter" idx="20"/>
          </p:nvPr>
        </p:nvSpPr>
        <p:spPr>
          <a:xfrm>
            <a:off x="4061604" y="3105042"/>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3" name="Picture Placeholder 2"/>
          <p:cNvSpPr>
            <a:spLocks noGrp="1"/>
          </p:cNvSpPr>
          <p:nvPr>
            <p:ph type="pic" sz="quarter" idx="21"/>
          </p:nvPr>
        </p:nvSpPr>
        <p:spPr>
          <a:xfrm>
            <a:off x="5302372" y="3105042"/>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4" name="Picture Placeholder 2"/>
          <p:cNvSpPr>
            <a:spLocks noGrp="1"/>
          </p:cNvSpPr>
          <p:nvPr>
            <p:ph type="pic" sz="quarter" idx="22"/>
          </p:nvPr>
        </p:nvSpPr>
        <p:spPr>
          <a:xfrm>
            <a:off x="6543141" y="3097853"/>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1" name="Picture Placeholder 2"/>
          <p:cNvSpPr>
            <a:spLocks noGrp="1"/>
          </p:cNvSpPr>
          <p:nvPr>
            <p:ph type="pic" sz="quarter" idx="29"/>
          </p:nvPr>
        </p:nvSpPr>
        <p:spPr>
          <a:xfrm>
            <a:off x="2204050"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2" name="Picture Placeholder 2"/>
          <p:cNvSpPr>
            <a:spLocks noGrp="1"/>
          </p:cNvSpPr>
          <p:nvPr>
            <p:ph type="pic" sz="quarter" idx="30"/>
          </p:nvPr>
        </p:nvSpPr>
        <p:spPr>
          <a:xfrm>
            <a:off x="3444818"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3" name="Picture Placeholder 2"/>
          <p:cNvSpPr>
            <a:spLocks noGrp="1"/>
          </p:cNvSpPr>
          <p:nvPr>
            <p:ph type="pic" sz="quarter" idx="31"/>
          </p:nvPr>
        </p:nvSpPr>
        <p:spPr>
          <a:xfrm>
            <a:off x="4685586"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4" name="Picture Placeholder 2"/>
          <p:cNvSpPr>
            <a:spLocks noGrp="1"/>
          </p:cNvSpPr>
          <p:nvPr>
            <p:ph type="pic" sz="quarter" idx="32"/>
          </p:nvPr>
        </p:nvSpPr>
        <p:spPr>
          <a:xfrm>
            <a:off x="5926355"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64"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6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001273"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8" name="Picture Placeholder 2"/>
          <p:cNvSpPr>
            <a:spLocks noGrp="1"/>
          </p:cNvSpPr>
          <p:nvPr>
            <p:ph type="pic" sz="quarter" idx="38"/>
          </p:nvPr>
        </p:nvSpPr>
        <p:spPr>
          <a:xfrm>
            <a:off x="7134074" y="4165036"/>
            <a:ext cx="972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grpSp>
        <p:nvGrpSpPr>
          <p:cNvPr id="35" name="Group 34"/>
          <p:cNvGrpSpPr/>
          <p:nvPr userDrawn="1"/>
        </p:nvGrpSpPr>
        <p:grpSpPr>
          <a:xfrm>
            <a:off x="337871" y="6171539"/>
            <a:ext cx="1595704" cy="410779"/>
            <a:chOff x="337871" y="6179121"/>
            <a:chExt cx="1595704" cy="410779"/>
          </a:xfrm>
        </p:grpSpPr>
        <p:sp>
          <p:nvSpPr>
            <p:cNvPr id="36" name="Rounded Rectangle 3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46" name="Rounded Rectangle 45"/>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257175"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Picture Placeholder 2"/>
          <p:cNvSpPr>
            <a:spLocks noGrp="1"/>
          </p:cNvSpPr>
          <p:nvPr>
            <p:ph type="pic" sz="quarter" idx="35"/>
          </p:nvPr>
        </p:nvSpPr>
        <p:spPr>
          <a:xfrm>
            <a:off x="2465574"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3" name="Picture Placeholder 2"/>
          <p:cNvSpPr>
            <a:spLocks noGrp="1"/>
          </p:cNvSpPr>
          <p:nvPr>
            <p:ph type="pic" sz="quarter" idx="36"/>
          </p:nvPr>
        </p:nvSpPr>
        <p:spPr>
          <a:xfrm>
            <a:off x="4673973"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Picture Placeholder 2"/>
          <p:cNvSpPr>
            <a:spLocks noGrp="1"/>
          </p:cNvSpPr>
          <p:nvPr>
            <p:ph type="pic" sz="quarter" idx="37"/>
          </p:nvPr>
        </p:nvSpPr>
        <p:spPr>
          <a:xfrm>
            <a:off x="6882371" y="1601400"/>
            <a:ext cx="198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375638"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5" name="Text Placeholder 4"/>
          <p:cNvSpPr>
            <a:spLocks noGrp="1"/>
          </p:cNvSpPr>
          <p:nvPr>
            <p:ph type="body" sz="quarter" idx="39" hasCustomPrompt="1"/>
          </p:nvPr>
        </p:nvSpPr>
        <p:spPr>
          <a:xfrm>
            <a:off x="2584037"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6" name="Text Placeholder 4"/>
          <p:cNvSpPr>
            <a:spLocks noGrp="1"/>
          </p:cNvSpPr>
          <p:nvPr>
            <p:ph type="body" sz="quarter" idx="40" hasCustomPrompt="1"/>
          </p:nvPr>
        </p:nvSpPr>
        <p:spPr>
          <a:xfrm>
            <a:off x="4792436"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7" name="Text Placeholder 4"/>
          <p:cNvSpPr>
            <a:spLocks noGrp="1"/>
          </p:cNvSpPr>
          <p:nvPr>
            <p:ph type="body" sz="quarter" idx="41" hasCustomPrompt="1"/>
          </p:nvPr>
        </p:nvSpPr>
        <p:spPr>
          <a:xfrm>
            <a:off x="7000834" y="3810000"/>
            <a:ext cx="1743075"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grpSp>
        <p:nvGrpSpPr>
          <p:cNvPr id="22" name="Group 21"/>
          <p:cNvGrpSpPr/>
          <p:nvPr userDrawn="1"/>
        </p:nvGrpSpPr>
        <p:grpSpPr>
          <a:xfrm>
            <a:off x="337871" y="6171539"/>
            <a:ext cx="1595704"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257175"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447075" y="4572000"/>
            <a:ext cx="2286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3252787"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6" name="Picture Placeholder 2"/>
          <p:cNvSpPr>
            <a:spLocks noGrp="1"/>
          </p:cNvSpPr>
          <p:nvPr>
            <p:ph type="pic" sz="quarter" idx="40"/>
          </p:nvPr>
        </p:nvSpPr>
        <p:spPr>
          <a:xfrm>
            <a:off x="6248400" y="1828800"/>
            <a:ext cx="26658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8" name="Text Placeholder 4"/>
          <p:cNvSpPr>
            <a:spLocks noGrp="1"/>
          </p:cNvSpPr>
          <p:nvPr>
            <p:ph type="body" sz="quarter" idx="41" hasCustomPrompt="1"/>
          </p:nvPr>
        </p:nvSpPr>
        <p:spPr>
          <a:xfrm>
            <a:off x="3442687" y="4572000"/>
            <a:ext cx="2286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6438300" y="4572000"/>
            <a:ext cx="2286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2" name="Group 21"/>
          <p:cNvGrpSpPr/>
          <p:nvPr userDrawn="1"/>
        </p:nvGrpSpPr>
        <p:grpSpPr>
          <a:xfrm>
            <a:off x="337871" y="6171539"/>
            <a:ext cx="1595704"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38" hasCustomPrompt="1"/>
          </p:nvPr>
        </p:nvSpPr>
        <p:spPr>
          <a:xfrm>
            <a:off x="262372" y="30186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415232" y="1219199"/>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2" name="Text Placeholder 4"/>
          <p:cNvSpPr>
            <a:spLocks noGrp="1"/>
          </p:cNvSpPr>
          <p:nvPr>
            <p:ph type="body" sz="quarter" idx="42" hasCustomPrompt="1"/>
          </p:nvPr>
        </p:nvSpPr>
        <p:spPr>
          <a:xfrm>
            <a:off x="2458116"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2610976"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4" name="Text Placeholder 4"/>
          <p:cNvSpPr>
            <a:spLocks noGrp="1"/>
          </p:cNvSpPr>
          <p:nvPr>
            <p:ph type="body" sz="quarter" idx="44" hasCustomPrompt="1"/>
          </p:nvPr>
        </p:nvSpPr>
        <p:spPr>
          <a:xfrm>
            <a:off x="4626884"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4779744"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6" name="Text Placeholder 4"/>
          <p:cNvSpPr>
            <a:spLocks noGrp="1"/>
          </p:cNvSpPr>
          <p:nvPr>
            <p:ph type="body" sz="quarter" idx="46" hasCustomPrompt="1"/>
          </p:nvPr>
        </p:nvSpPr>
        <p:spPr>
          <a:xfrm>
            <a:off x="6819100" y="3018697"/>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6971960" y="1219200"/>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262372" y="5410199"/>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415232" y="3610702"/>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0" name="Text Placeholder 4"/>
          <p:cNvSpPr>
            <a:spLocks noGrp="1"/>
          </p:cNvSpPr>
          <p:nvPr>
            <p:ph type="body" sz="quarter" idx="50" hasCustomPrompt="1"/>
          </p:nvPr>
        </p:nvSpPr>
        <p:spPr>
          <a:xfrm>
            <a:off x="2458116"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2610976"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Text Placeholder 4"/>
          <p:cNvSpPr>
            <a:spLocks noGrp="1"/>
          </p:cNvSpPr>
          <p:nvPr>
            <p:ph type="body" sz="quarter" idx="52" hasCustomPrompt="1"/>
          </p:nvPr>
        </p:nvSpPr>
        <p:spPr>
          <a:xfrm>
            <a:off x="4626884"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4779744"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Text Placeholder 4"/>
          <p:cNvSpPr>
            <a:spLocks noGrp="1"/>
          </p:cNvSpPr>
          <p:nvPr>
            <p:ph type="body" sz="quarter" idx="54" hasCustomPrompt="1"/>
          </p:nvPr>
        </p:nvSpPr>
        <p:spPr>
          <a:xfrm>
            <a:off x="6819100" y="54102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6971960" y="3610703"/>
            <a:ext cx="1764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grpSp>
        <p:nvGrpSpPr>
          <p:cNvPr id="29" name="Group 28"/>
          <p:cNvGrpSpPr/>
          <p:nvPr userDrawn="1"/>
        </p:nvGrpSpPr>
        <p:grpSpPr>
          <a:xfrm>
            <a:off x="337871" y="6171539"/>
            <a:ext cx="1595704" cy="410779"/>
            <a:chOff x="337871" y="6179121"/>
            <a:chExt cx="1595704" cy="410779"/>
          </a:xfrm>
        </p:grpSpPr>
        <p:sp>
          <p:nvSpPr>
            <p:cNvPr id="30" name="Rounded Rectangle 2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31" name="Rounded Rectangle 3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38" hasCustomPrompt="1"/>
          </p:nvPr>
        </p:nvSpPr>
        <p:spPr>
          <a:xfrm>
            <a:off x="597280" y="3247296"/>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34" name="Picture Placeholder 2"/>
          <p:cNvSpPr>
            <a:spLocks noGrp="1"/>
          </p:cNvSpPr>
          <p:nvPr>
            <p:ph type="pic" sz="quarter" idx="41"/>
          </p:nvPr>
        </p:nvSpPr>
        <p:spPr>
          <a:xfrm>
            <a:off x="750140" y="1580400"/>
            <a:ext cx="162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597280" y="5638800"/>
            <a:ext cx="2069720"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49" name="Picture Placeholder 2"/>
          <p:cNvSpPr>
            <a:spLocks noGrp="1"/>
          </p:cNvSpPr>
          <p:nvPr>
            <p:ph type="pic" sz="quarter" idx="49"/>
          </p:nvPr>
        </p:nvSpPr>
        <p:spPr>
          <a:xfrm>
            <a:off x="750140" y="3963112"/>
            <a:ext cx="162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3"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5"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hasCustomPrompt="1"/>
          </p:nvPr>
        </p:nvSpPr>
        <p:spPr>
          <a:xfrm>
            <a:off x="2937878" y="1676400"/>
            <a:ext cx="5680660"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37" name="Text Placeholder 4"/>
          <p:cNvSpPr>
            <a:spLocks noGrp="1"/>
          </p:cNvSpPr>
          <p:nvPr>
            <p:ph type="body" sz="quarter" idx="50" hasCustomPrompt="1"/>
          </p:nvPr>
        </p:nvSpPr>
        <p:spPr>
          <a:xfrm>
            <a:off x="2937878" y="3962400"/>
            <a:ext cx="5680660"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6" name="AutoShape 4"/>
          <p:cNvSpPr>
            <a:spLocks noChangeAspect="1" noChangeArrowheads="1" noTextEdit="1"/>
          </p:cNvSpPr>
          <p:nvPr userDrawn="1"/>
        </p:nvSpPr>
        <p:spPr bwMode="auto">
          <a:xfrm>
            <a:off x="3625850" y="2673350"/>
            <a:ext cx="18907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2" name="Group 21"/>
          <p:cNvGrpSpPr/>
          <p:nvPr userDrawn="1"/>
        </p:nvGrpSpPr>
        <p:grpSpPr>
          <a:xfrm>
            <a:off x="337871" y="6171539"/>
            <a:ext cx="1595704"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6/4/2014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88507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6858000"/>
          </a:xfrm>
        </p:spPr>
        <p:txBody>
          <a:bodyPr numCol="1" anchor="ctr">
            <a:normAutofit/>
          </a:bodyPr>
          <a:lstStyle>
            <a:lvl1pPr marL="0" indent="0" algn="ctr">
              <a:buNone/>
              <a:defRPr sz="1200" b="0">
                <a:solidFill>
                  <a:schemeClr val="accent4"/>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6/4/2014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581304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954C93-1EC8-48F5-B3A3-EE97182C16C4}" type="datetimeFigureOut">
              <a:rPr lang="en-US" smtClean="0"/>
              <a:t>6/4/2014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4152543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954C93-1EC8-48F5-B3A3-EE97182C16C4}" type="datetimeFigureOut">
              <a:rPr lang="en-US" smtClean="0"/>
              <a:t>6/4/2014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148308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954C93-1EC8-48F5-B3A3-EE97182C16C4}" type="datetimeFigureOut">
              <a:rPr lang="en-US" smtClean="0"/>
              <a:t>6/4/2014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776188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954C93-1EC8-48F5-B3A3-EE97182C16C4}" type="datetimeFigureOut">
              <a:rPr lang="en-US" smtClean="0"/>
              <a:t>6/4/2014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575098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4C93-1EC8-48F5-B3A3-EE97182C16C4}" type="datetimeFigureOut">
              <a:rPr lang="en-US" smtClean="0"/>
              <a:t>6/4/2014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69777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6/4/2014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969844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6/4/2014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59816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6/4/2014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81733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6/4/2014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47741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2149418"/>
            <a:ext cx="82296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6" name="Group 15"/>
          <p:cNvGrpSpPr/>
          <p:nvPr userDrawn="1"/>
        </p:nvGrpSpPr>
        <p:grpSpPr>
          <a:xfrm>
            <a:off x="337871" y="6171539"/>
            <a:ext cx="1595704" cy="410779"/>
            <a:chOff x="337871" y="6179121"/>
            <a:chExt cx="1595704" cy="410779"/>
          </a:xfrm>
        </p:grpSpPr>
        <p:sp>
          <p:nvSpPr>
            <p:cNvPr id="17" name="Rounded Rectangle 1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457200" y="2133600"/>
            <a:ext cx="82296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4"/>
                </a:solidFill>
              </a:defRPr>
            </a:lvl1pPr>
            <a:lvl2pPr marL="0" indent="0">
              <a:spcBef>
                <a:spcPts val="600"/>
              </a:spcBef>
              <a:spcAft>
                <a:spcPts val="600"/>
              </a:spcAft>
              <a:buClr>
                <a:schemeClr val="tx2"/>
              </a:buClr>
              <a:buSzPct val="100000"/>
              <a:buFont typeface="Arial" pitchFamily="34" charset="0"/>
              <a:buNone/>
              <a:defRPr sz="1800">
                <a:solidFill>
                  <a:schemeClr val="tx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7"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1" y="6171539"/>
            <a:ext cx="1595704" cy="410779"/>
            <a:chOff x="337871" y="6179121"/>
            <a:chExt cx="1595704" cy="410779"/>
          </a:xfrm>
        </p:grpSpPr>
        <p:sp>
          <p:nvSpPr>
            <p:cNvPr id="20" name="Rounded Rectangle 1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9619" y="1981200"/>
            <a:ext cx="6070956"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473018" y="1981200"/>
            <a:ext cx="2481530"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3510116" y="2195053"/>
            <a:ext cx="4567083" cy="2944760"/>
          </a:xfr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337871" y="6171539"/>
            <a:ext cx="1595704"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15000" y="1828800"/>
            <a:ext cx="286874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43400" y="3500438"/>
            <a:ext cx="1018718"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457200" y="1886314"/>
            <a:ext cx="3429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6033175" y="2207665"/>
            <a:ext cx="2224754" cy="2976784"/>
          </a:xfrm>
          <a:prstGeom prst="roundRect">
            <a:avLst>
              <a:gd name="adj" fmla="val 2838"/>
            </a:avLst>
          </a:prstGeo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4437738" y="3819526"/>
            <a:ext cx="823913"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337871" y="6171539"/>
            <a:ext cx="1595704" cy="410779"/>
            <a:chOff x="337871" y="6179121"/>
            <a:chExt cx="1595704" cy="410779"/>
          </a:xfrm>
        </p:grpSpPr>
        <p:sp>
          <p:nvSpPr>
            <p:cNvPr id="24" name="Rounded Rectangle 23"/>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5" name="Rounded Rectangle 24"/>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4267200" y="1600200"/>
            <a:ext cx="4038600" cy="4038600"/>
          </a:xfrm>
          <a:prstGeom prst="ellipse">
            <a:avLst/>
          </a:prstGeom>
          <a:ln w="28575">
            <a:solidFill>
              <a:schemeClr val="tx1"/>
            </a:solidFill>
          </a:ln>
        </p:spPr>
        <p:txBody>
          <a:bodyPr anchor="ctr">
            <a:normAutofit/>
          </a:bodyPr>
          <a:lstStyle>
            <a:lvl1pPr marL="0" indent="0" algn="ctr">
              <a:buNone/>
              <a:defRPr sz="1800">
                <a:solidFill>
                  <a:schemeClr val="bg1"/>
                </a:solidFill>
              </a:defRPr>
            </a:lvl1pPr>
          </a:lstStyle>
          <a:p>
            <a:endParaRPr lang="en-US"/>
          </a:p>
        </p:txBody>
      </p:sp>
      <p:sp>
        <p:nvSpPr>
          <p:cNvPr id="10" name="Text Placeholder 9"/>
          <p:cNvSpPr>
            <a:spLocks noGrp="1"/>
          </p:cNvSpPr>
          <p:nvPr>
            <p:ph type="body" sz="quarter" idx="11"/>
          </p:nvPr>
        </p:nvSpPr>
        <p:spPr>
          <a:xfrm>
            <a:off x="468704" y="1962514"/>
            <a:ext cx="3171644"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551817" y="4662584"/>
            <a:ext cx="1447800" cy="1051200"/>
          </a:xfrm>
        </p:spPr>
        <p:txBody>
          <a:bodyPr anchor="ctr">
            <a:normAutofit/>
          </a:bodyPr>
          <a:lstStyle>
            <a:lvl1pPr marL="0" indent="0" algn="ctr">
              <a:buNone/>
              <a:defRPr sz="1000">
                <a:solidFill>
                  <a:schemeClr val="bg1"/>
                </a:solidFill>
              </a:defRPr>
            </a:lvl1pPr>
          </a:lstStyle>
          <a:p>
            <a:endParaRPr lang="en-US"/>
          </a:p>
        </p:txBody>
      </p:sp>
      <p:sp>
        <p:nvSpPr>
          <p:cNvPr id="20" name="Picture Placeholder 2"/>
          <p:cNvSpPr>
            <a:spLocks noGrp="1"/>
          </p:cNvSpPr>
          <p:nvPr>
            <p:ph type="pic" sz="quarter" idx="14"/>
          </p:nvPr>
        </p:nvSpPr>
        <p:spPr>
          <a:xfrm>
            <a:off x="3733800" y="4662584"/>
            <a:ext cx="1447800" cy="1051200"/>
          </a:xfrm>
        </p:spPr>
        <p:txBody>
          <a:bodyPr anchor="ctr">
            <a:normAutofit/>
          </a:bodyPr>
          <a:lstStyle>
            <a:lvl1pPr marL="0" indent="0" algn="ctr">
              <a:buNone/>
              <a:defRPr sz="1000">
                <a:solidFill>
                  <a:schemeClr val="bg1"/>
                </a:solidFill>
              </a:defRPr>
            </a:lvl1pPr>
          </a:lstStyle>
          <a:p>
            <a:endParaRPr lang="en-US"/>
          </a:p>
        </p:txBody>
      </p:sp>
      <p:sp>
        <p:nvSpPr>
          <p:cNvPr id="21" name="Picture Placeholder 2"/>
          <p:cNvSpPr>
            <a:spLocks noGrp="1"/>
          </p:cNvSpPr>
          <p:nvPr>
            <p:ph type="pic" sz="quarter" idx="15"/>
          </p:nvPr>
        </p:nvSpPr>
        <p:spPr>
          <a:xfrm>
            <a:off x="7369834" y="4662584"/>
            <a:ext cx="1447800" cy="1051200"/>
          </a:xfrm>
        </p:spPr>
        <p:txBody>
          <a:bodyPr anchor="ctr">
            <a:normAutofit/>
          </a:bodyPr>
          <a:lstStyle>
            <a:lvl1pPr marL="0" indent="0" algn="ctr">
              <a:buNone/>
              <a:defRPr sz="1000">
                <a:solidFill>
                  <a:schemeClr val="bg1"/>
                </a:solidFill>
              </a:defRPr>
            </a:lvl1pPr>
          </a:lstStyle>
          <a:p>
            <a:endParaRPr lang="en-US"/>
          </a:p>
        </p:txBody>
      </p:sp>
      <p:grpSp>
        <p:nvGrpSpPr>
          <p:cNvPr id="25" name="Group 24"/>
          <p:cNvGrpSpPr/>
          <p:nvPr userDrawn="1"/>
        </p:nvGrpSpPr>
        <p:grpSpPr>
          <a:xfrm>
            <a:off x="337871" y="6171539"/>
            <a:ext cx="1595704" cy="410779"/>
            <a:chOff x="337871" y="6179121"/>
            <a:chExt cx="1595704" cy="410779"/>
          </a:xfrm>
        </p:grpSpPr>
        <p:sp>
          <p:nvSpPr>
            <p:cNvPr id="26" name="Rounded Rectangle 2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7" name="Rounded Rectangle 26"/>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457200" y="1918213"/>
            <a:ext cx="3069566"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3733800" y="1905000"/>
            <a:ext cx="4953000" cy="3352800"/>
          </a:xfrm>
        </p:spPr>
        <p:txBody>
          <a:bodyPr anchor="ctr">
            <a:normAutofit/>
          </a:bodyPr>
          <a:lstStyle>
            <a:lvl1pPr marL="0" indent="0" algn="ctr">
              <a:buNone/>
              <a:defRPr sz="2000">
                <a:solidFill>
                  <a:schemeClr val="accent4"/>
                </a:solidFill>
              </a:defRPr>
            </a:lvl1pPr>
          </a:lstStyle>
          <a:p>
            <a:endParaRPr lang="en-US"/>
          </a:p>
        </p:txBody>
      </p:sp>
      <p:grpSp>
        <p:nvGrpSpPr>
          <p:cNvPr id="17" name="Group 16"/>
          <p:cNvGrpSpPr/>
          <p:nvPr userDrawn="1"/>
        </p:nvGrpSpPr>
        <p:grpSpPr>
          <a:xfrm>
            <a:off x="337871" y="6171539"/>
            <a:ext cx="1595704"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457200" y="1828800"/>
            <a:ext cx="8229600" cy="3886200"/>
          </a:xfrm>
        </p:spPr>
        <p:txBody>
          <a:bodyPr anchor="ctr">
            <a:no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457200" y="304800"/>
            <a:ext cx="82296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457200" y="925359"/>
            <a:ext cx="82296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337871" y="6171539"/>
            <a:ext cx="1595704"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6/4/2014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54C93-1EC8-48F5-B3A3-EE97182C16C4}" type="datetimeFigureOut">
              <a:rPr lang="en-US" smtClean="0"/>
              <a:t>6/4/2014</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49227-C3C3-416E-A102-8265F8125D54}" type="slidenum">
              <a:rPr lang="en-US" smtClean="0"/>
              <a:t>‹#›</a:t>
            </a:fld>
            <a:endParaRPr lang="en-US"/>
          </a:p>
        </p:txBody>
      </p:sp>
    </p:spTree>
    <p:extLst>
      <p:ext uri="{BB962C8B-B14F-4D97-AF65-F5344CB8AC3E}">
        <p14:creationId xmlns:p14="http://schemas.microsoft.com/office/powerpoint/2010/main" val="38005190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18" Type="http://schemas.openxmlformats.org/officeDocument/2006/relationships/image" Target="../media/image21.emf"/><Relationship Id="rId3" Type="http://schemas.openxmlformats.org/officeDocument/2006/relationships/image" Target="../media/image6.png"/><Relationship Id="rId21" Type="http://schemas.openxmlformats.org/officeDocument/2006/relationships/image" Target="../media/image24.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20" Type="http://schemas.openxmlformats.org/officeDocument/2006/relationships/image" Target="../media/image23.emf"/><Relationship Id="rId1" Type="http://schemas.openxmlformats.org/officeDocument/2006/relationships/slideLayout" Target="../slideLayouts/slideLayout1.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7.emf"/><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21.emf"/><Relationship Id="rId7"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emf"/><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7.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4.emf"/><Relationship Id="rId4" Type="http://schemas.openxmlformats.org/officeDocument/2006/relationships/image" Target="../media/image31.png"/><Relationship Id="rId9"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7086600" y="4572000"/>
            <a:ext cx="457200" cy="4572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284470" y="5620798"/>
            <a:ext cx="324000" cy="32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47931" y="6330692"/>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981200" y="1403225"/>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2471669" y="3959882"/>
            <a:ext cx="3151547" cy="971875"/>
          </a:xfrm>
        </p:spPr>
        <p:txBody>
          <a:bodyPr>
            <a:noAutofit/>
          </a:bodyPr>
          <a:lstStyle/>
          <a:p>
            <a:pPr marL="0" indent="0" algn="ctr">
              <a:buNone/>
            </a:pPr>
            <a:r>
              <a:rPr lang="en-US" sz="2800" dirty="0" smtClean="0">
                <a:solidFill>
                  <a:schemeClr val="accent4"/>
                </a:solidFill>
                <a:latin typeface="+mj-lt"/>
              </a:rPr>
              <a:t>secrets,</a:t>
            </a:r>
            <a:br>
              <a:rPr lang="en-US" sz="2800" dirty="0" smtClean="0">
                <a:solidFill>
                  <a:schemeClr val="accent4"/>
                </a:solidFill>
                <a:latin typeface="+mj-lt"/>
              </a:rPr>
            </a:br>
            <a:r>
              <a:rPr lang="en-US" sz="2800" dirty="0" smtClean="0">
                <a:solidFill>
                  <a:schemeClr val="accent4"/>
                </a:solidFill>
                <a:latin typeface="+mj-lt"/>
              </a:rPr>
              <a:t>exposed!</a:t>
            </a:r>
            <a:endParaRPr lang="en-US" sz="2800" dirty="0">
              <a:solidFill>
                <a:schemeClr val="accent4"/>
              </a:solidFill>
              <a:latin typeface="+mj-lt"/>
            </a:endParaRPr>
          </a:p>
        </p:txBody>
      </p:sp>
      <p:sp>
        <p:nvSpPr>
          <p:cNvPr id="4" name="Title 3"/>
          <p:cNvSpPr>
            <a:spLocks noGrp="1"/>
          </p:cNvSpPr>
          <p:nvPr>
            <p:ph type="title" idx="4294967295"/>
          </p:nvPr>
        </p:nvSpPr>
        <p:spPr>
          <a:xfrm>
            <a:off x="2476401" y="3413090"/>
            <a:ext cx="3142082" cy="685800"/>
          </a:xfrm>
        </p:spPr>
        <p:txBody>
          <a:bodyPr>
            <a:normAutofit fontScale="90000"/>
          </a:bodyPr>
          <a:lstStyle/>
          <a:p>
            <a:r>
              <a:rPr lang="en-US" b="1" dirty="0">
                <a:solidFill>
                  <a:schemeClr val="bg1"/>
                </a:solidFill>
                <a:latin typeface="Novecento sans wide Book" panose="00000405000000000000" pitchFamily="50" charset="0"/>
              </a:rPr>
              <a:t>w</a:t>
            </a:r>
            <a:r>
              <a:rPr lang="en-US" b="1" dirty="0" smtClean="0">
                <a:solidFill>
                  <a:schemeClr val="bg1"/>
                </a:solidFill>
                <a:latin typeface="Novecento sans wide Book" panose="00000405000000000000" pitchFamily="50" charset="0"/>
              </a:rPr>
              <a:t>eb </a:t>
            </a:r>
            <a:r>
              <a:rPr lang="en-US" b="1" dirty="0">
                <a:solidFill>
                  <a:schemeClr val="bg1"/>
                </a:solidFill>
                <a:latin typeface="Novecento sans wide Book" panose="00000405000000000000" pitchFamily="50" charset="0"/>
              </a:rPr>
              <a:t>s</a:t>
            </a:r>
            <a:r>
              <a:rPr lang="en-US" b="1" dirty="0" smtClean="0">
                <a:solidFill>
                  <a:schemeClr val="bg1"/>
                </a:solidFill>
                <a:latin typeface="Novecento sans wide Book" panose="00000405000000000000" pitchFamily="50" charset="0"/>
              </a:rPr>
              <a:t>ites</a:t>
            </a:r>
            <a:endParaRPr lang="en-US" b="1" dirty="0">
              <a:solidFill>
                <a:schemeClr val="bg1"/>
              </a:solidFill>
              <a:latin typeface="Novecento sans wide Book" panose="00000405000000000000" pitchFamily="50" charset="0"/>
            </a:endParaRPr>
          </a:p>
        </p:txBody>
      </p:sp>
      <p:sp>
        <p:nvSpPr>
          <p:cNvPr id="7" name="Oval 6"/>
          <p:cNvSpPr/>
          <p:nvPr/>
        </p:nvSpPr>
        <p:spPr>
          <a:xfrm>
            <a:off x="1363857" y="340950"/>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257800" y="990600"/>
            <a:ext cx="180000" cy="18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9600" y="4267200"/>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5410200" y="1212725"/>
            <a:ext cx="620510" cy="6205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602945" y="-44575"/>
            <a:ext cx="2359955" cy="235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394701" y="2613151"/>
            <a:ext cx="1520699" cy="152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543800" y="4398640"/>
            <a:ext cx="2143985" cy="21439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758480" y="4843500"/>
            <a:ext cx="1447800" cy="1447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399558" y="5200302"/>
            <a:ext cx="1800842" cy="1800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15813" y="990600"/>
            <a:ext cx="1858804" cy="18588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152572" y="-129225"/>
            <a:ext cx="1209825" cy="12098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34023" y="3103198"/>
            <a:ext cx="1209825" cy="12098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28653" y="4974033"/>
            <a:ext cx="1094298" cy="1094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37075" y="4046617"/>
            <a:ext cx="724966" cy="72496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 action="ppaction://hlinkshowjump?jump=nextslide"/>
          </p:cNvPr>
          <p:cNvSpPr/>
          <p:nvPr/>
        </p:nvSpPr>
        <p:spPr>
          <a:xfrm>
            <a:off x="3676116" y="5877000"/>
            <a:ext cx="828600" cy="8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124200" y="2430566"/>
            <a:ext cx="1755600" cy="930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51474" y="1256337"/>
            <a:ext cx="2782601" cy="277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93823" y="129604"/>
            <a:ext cx="1956825" cy="194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412819" y="5223231"/>
            <a:ext cx="719714" cy="5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3864401" y="6043150"/>
            <a:ext cx="4349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18152" y="5585144"/>
            <a:ext cx="1155638" cy="101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140910" y="3415640"/>
            <a:ext cx="336840" cy="544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3"/>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2390768" y="109150"/>
            <a:ext cx="733432" cy="72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37142" y="5114925"/>
            <a:ext cx="890476" cy="90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240999" y="4931757"/>
            <a:ext cx="936908" cy="10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1193709" y="4241255"/>
            <a:ext cx="420028" cy="35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6551" y="1352450"/>
            <a:ext cx="1113764" cy="1113764"/>
          </a:xfrm>
          <a:prstGeom prst="rect">
            <a:avLst/>
          </a:prstGeom>
        </p:spPr>
      </p:pic>
      <p:pic>
        <p:nvPicPr>
          <p:cNvPr id="75" name="Picture 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94307" y="2905086"/>
            <a:ext cx="921486" cy="921486"/>
          </a:xfrm>
          <a:prstGeom prst="rect">
            <a:avLst/>
          </a:prstGeom>
        </p:spPr>
      </p:pic>
      <p:pic>
        <p:nvPicPr>
          <p:cNvPr id="76" name="Picture 15"/>
          <p:cNvPicPr>
            <a:picLocks noChangeAspect="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1384338" y="3323797"/>
            <a:ext cx="469238" cy="42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0"/>
          <p:cNvPicPr>
            <a:picLocks noChangeAspect="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4615431" y="906878"/>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
          <p:cNvPicPr>
            <a:picLocks noChangeAspect="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4954039" y="5531295"/>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4"/>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2021957" y="1417826"/>
            <a:ext cx="401952" cy="39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8"/>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3421246" y="829377"/>
            <a:ext cx="374448" cy="2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6281405" y="2951465"/>
            <a:ext cx="401950" cy="37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6203507" y="4312671"/>
            <a:ext cx="318386" cy="36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78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workflow + settings</a:t>
            </a:r>
            <a:endParaRPr lang="en-US" sz="2400" b="0" dirty="0"/>
          </a:p>
        </p:txBody>
      </p:sp>
      <p:cxnSp>
        <p:nvCxnSpPr>
          <p:cNvPr id="5" name="Straight Connector 4"/>
          <p:cNvCxnSpPr/>
          <p:nvPr/>
        </p:nvCxnSpPr>
        <p:spPr>
          <a:xfrm>
            <a:off x="83820" y="3539561"/>
            <a:ext cx="89611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53490" y="1879680"/>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smtClean="0">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smtClean="0">
                  <a:solidFill>
                    <a:schemeClr val="accent4"/>
                  </a:solidFill>
                </a:rPr>
                <a:t>Acquire source from source control system</a:t>
              </a:r>
              <a:endParaRPr lang="en-US" sz="1200" dirty="0">
                <a:solidFill>
                  <a:schemeClr val="accent4"/>
                </a:solidFill>
              </a:endParaRPr>
            </a:p>
          </p:txBody>
        </p:sp>
      </p:grpSp>
      <p:grpSp>
        <p:nvGrpSpPr>
          <p:cNvPr id="35" name="Group 34"/>
          <p:cNvGrpSpPr/>
          <p:nvPr/>
        </p:nvGrpSpPr>
        <p:grpSpPr>
          <a:xfrm>
            <a:off x="3623310" y="1879680"/>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smtClean="0">
                  <a:solidFill>
                    <a:schemeClr val="tx2"/>
                  </a:solidFill>
                  <a:latin typeface="+mj-lt"/>
                </a:rPr>
                <a:t>Build</a:t>
              </a:r>
              <a:endParaRPr lang="en-US" sz="2000" dirty="0">
                <a:solidFill>
                  <a:schemeClr val="tx2"/>
                </a:solidFill>
                <a:latin typeface="+mj-lt"/>
              </a:endParaRPr>
            </a:p>
          </p:txBody>
        </p:sp>
        <p:sp>
          <p:nvSpPr>
            <p:cNvPr id="15" name="Rectangle 14"/>
            <p:cNvSpPr/>
            <p:nvPr/>
          </p:nvSpPr>
          <p:spPr>
            <a:xfrm>
              <a:off x="3429000" y="2210782"/>
              <a:ext cx="1257300" cy="646331"/>
            </a:xfrm>
            <a:prstGeom prst="rect">
              <a:avLst/>
            </a:prstGeom>
          </p:spPr>
          <p:txBody>
            <a:bodyPr wrap="square">
              <a:spAutoFit/>
            </a:bodyPr>
            <a:lstStyle/>
            <a:p>
              <a:r>
                <a:rPr lang="en-US" sz="1200" dirty="0" smtClean="0">
                  <a:solidFill>
                    <a:schemeClr val="accent4"/>
                  </a:solidFill>
                </a:rPr>
                <a:t>Compile binary assets (if applicable)</a:t>
              </a:r>
              <a:endParaRPr lang="en-US" sz="1200" dirty="0">
                <a:solidFill>
                  <a:schemeClr val="accent4"/>
                </a:solidFill>
              </a:endParaRPr>
            </a:p>
          </p:txBody>
        </p:sp>
      </p:grpSp>
      <p:grpSp>
        <p:nvGrpSpPr>
          <p:cNvPr id="48" name="Group 47"/>
          <p:cNvGrpSpPr/>
          <p:nvPr/>
        </p:nvGrpSpPr>
        <p:grpSpPr>
          <a:xfrm>
            <a:off x="5801774" y="1879680"/>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smtClean="0">
                  <a:solidFill>
                    <a:schemeClr val="accent5"/>
                  </a:solidFill>
                  <a:latin typeface="+mj-lt"/>
                </a:rPr>
                <a:t>Copy</a:t>
              </a:r>
              <a:endParaRPr lang="en-US" sz="2000" dirty="0">
                <a:solidFill>
                  <a:schemeClr val="accent5"/>
                </a:solidFill>
                <a:latin typeface="+mj-lt"/>
              </a:endParaRPr>
            </a:p>
          </p:txBody>
        </p:sp>
        <p:sp>
          <p:nvSpPr>
            <p:cNvPr id="18" name="Rectangle 17"/>
            <p:cNvSpPr/>
            <p:nvPr/>
          </p:nvSpPr>
          <p:spPr>
            <a:xfrm>
              <a:off x="5576984" y="2210782"/>
              <a:ext cx="1257300" cy="646331"/>
            </a:xfrm>
            <a:prstGeom prst="rect">
              <a:avLst/>
            </a:prstGeom>
          </p:spPr>
          <p:txBody>
            <a:bodyPr wrap="square">
              <a:spAutoFit/>
            </a:bodyPr>
            <a:lstStyle/>
            <a:p>
              <a:r>
                <a:rPr lang="en-US" sz="1200" dirty="0" smtClean="0">
                  <a:solidFill>
                    <a:schemeClr val="accent4"/>
                  </a:solidFill>
                </a:rPr>
                <a:t>Deploy assets to </a:t>
              </a:r>
              <a:r>
                <a:rPr lang="en-US" sz="1200" dirty="0" err="1" smtClean="0">
                  <a:solidFill>
                    <a:schemeClr val="accent4"/>
                  </a:solidFill>
                  <a:latin typeface="Consolas" panose="020B0609020204030204" pitchFamily="49" charset="0"/>
                  <a:cs typeface="Consolas" panose="020B0609020204030204" pitchFamily="49" charset="0"/>
                </a:rPr>
                <a:t>wwwroot</a:t>
              </a:r>
              <a:r>
                <a:rPr lang="en-US" sz="1200" dirty="0" smtClean="0">
                  <a:solidFill>
                    <a:schemeClr val="accent4"/>
                  </a:solidFill>
                </a:rPr>
                <a:t> directory</a:t>
              </a:r>
              <a:endParaRPr lang="en-US" sz="1200" dirty="0">
                <a:solidFill>
                  <a:schemeClr val="accent4"/>
                </a:solidFill>
              </a:endParaRPr>
            </a:p>
          </p:txBody>
        </p:sp>
      </p:grpSp>
      <p:grpSp>
        <p:nvGrpSpPr>
          <p:cNvPr id="56" name="Group 55"/>
          <p:cNvGrpSpPr/>
          <p:nvPr/>
        </p:nvGrpSpPr>
        <p:grpSpPr>
          <a:xfrm>
            <a:off x="8011584" y="4433488"/>
            <a:ext cx="1045066" cy="587340"/>
            <a:chOff x="7855770" y="4781490"/>
            <a:chExt cx="1045066" cy="587340"/>
          </a:xfrm>
        </p:grpSpPr>
        <p:sp>
          <p:nvSpPr>
            <p:cNvPr id="28" name="TextBox 27"/>
            <p:cNvSpPr txBox="1"/>
            <p:nvPr/>
          </p:nvSpPr>
          <p:spPr>
            <a:xfrm>
              <a:off x="7855770" y="4781490"/>
              <a:ext cx="857927" cy="400110"/>
            </a:xfrm>
            <a:prstGeom prst="rect">
              <a:avLst/>
            </a:prstGeom>
            <a:noFill/>
          </p:spPr>
          <p:txBody>
            <a:bodyPr wrap="none" rtlCol="0">
              <a:spAutoFit/>
            </a:bodyPr>
            <a:lstStyle/>
            <a:p>
              <a:r>
                <a:rPr lang="en-US" sz="2000" dirty="0" smtClean="0">
                  <a:solidFill>
                    <a:schemeClr val="tx2"/>
                  </a:solidFill>
                  <a:latin typeface="+mj-lt"/>
                </a:rPr>
                <a:t>Hook</a:t>
              </a:r>
              <a:endParaRPr lang="en-US" sz="2000" dirty="0">
                <a:solidFill>
                  <a:schemeClr val="tx2"/>
                </a:solidFill>
                <a:latin typeface="+mj-lt"/>
              </a:endParaRPr>
            </a:p>
          </p:txBody>
        </p:sp>
        <p:sp>
          <p:nvSpPr>
            <p:cNvPr id="30" name="Rectangle 29"/>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60" name="Group 59"/>
          <p:cNvGrpSpPr/>
          <p:nvPr/>
        </p:nvGrpSpPr>
        <p:grpSpPr>
          <a:xfrm>
            <a:off x="7736194" y="1879680"/>
            <a:ext cx="1384946" cy="1162099"/>
            <a:chOff x="7477114" y="1879680"/>
            <a:chExt cx="1384946" cy="1162099"/>
          </a:xfrm>
        </p:grpSpPr>
        <p:sp>
          <p:nvSpPr>
            <p:cNvPr id="32" name="TextBox 31"/>
            <p:cNvSpPr txBox="1"/>
            <p:nvPr/>
          </p:nvSpPr>
          <p:spPr>
            <a:xfrm>
              <a:off x="7477114" y="1879680"/>
              <a:ext cx="779381" cy="400110"/>
            </a:xfrm>
            <a:prstGeom prst="rect">
              <a:avLst/>
            </a:prstGeom>
            <a:noFill/>
          </p:spPr>
          <p:txBody>
            <a:bodyPr wrap="none" rtlCol="0">
              <a:spAutoFit/>
            </a:bodyPr>
            <a:lstStyle/>
            <a:p>
              <a:r>
                <a:rPr lang="en-US" sz="2000" dirty="0" smtClean="0">
                  <a:latin typeface="+mj-lt"/>
                </a:rPr>
                <a:t>Post</a:t>
              </a:r>
              <a:endParaRPr lang="en-US" sz="2000" dirty="0">
                <a:latin typeface="+mj-lt"/>
              </a:endParaRPr>
            </a:p>
          </p:txBody>
        </p:sp>
        <p:sp>
          <p:nvSpPr>
            <p:cNvPr id="33" name="Rectangle 32"/>
            <p:cNvSpPr/>
            <p:nvPr/>
          </p:nvSpPr>
          <p:spPr>
            <a:xfrm>
              <a:off x="7477114" y="2210782"/>
              <a:ext cx="1384946" cy="830997"/>
            </a:xfrm>
            <a:prstGeom prst="rect">
              <a:avLst/>
            </a:prstGeom>
          </p:spPr>
          <p:txBody>
            <a:bodyPr wrap="square">
              <a:spAutoFit/>
            </a:bodyPr>
            <a:lstStyle/>
            <a:p>
              <a:r>
                <a:rPr lang="en-US" sz="1200" dirty="0" smtClean="0">
                  <a:solidFill>
                    <a:schemeClr val="accent4"/>
                  </a:solidFill>
                </a:rPr>
                <a:t>Execute action hook script after successful deployment</a:t>
              </a:r>
              <a:endParaRPr lang="en-US" sz="1200" dirty="0">
                <a:solidFill>
                  <a:schemeClr val="accent4"/>
                </a:solidFill>
              </a:endParaRPr>
            </a:p>
          </p:txBody>
        </p:sp>
      </p:grpSp>
      <p:sp>
        <p:nvSpPr>
          <p:cNvPr id="7" name="Oval 6"/>
          <p:cNvSpPr/>
          <p:nvPr/>
        </p:nvSpPr>
        <p:spPr>
          <a:xfrm>
            <a:off x="671490"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041310"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297408"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249080"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54934"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761490"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3131310"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5387408"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4" idx="4"/>
            <a:endCxn id="41" idx="0"/>
          </p:cNvCxnSpPr>
          <p:nvPr/>
        </p:nvCxnSpPr>
        <p:spPr>
          <a:xfrm>
            <a:off x="7339080" y="3125411"/>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2" idx="4"/>
            <a:endCxn id="27" idx="0"/>
          </p:cNvCxnSpPr>
          <p:nvPr/>
        </p:nvCxnSpPr>
        <p:spPr>
          <a:xfrm>
            <a:off x="7744934" y="3635311"/>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754652"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3124472"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5341753"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34" idx="0"/>
            <a:endCxn id="32" idx="1"/>
          </p:cNvCxnSpPr>
          <p:nvPr/>
        </p:nvCxnSpPr>
        <p:spPr>
          <a:xfrm rot="5400000" flipH="1" flipV="1">
            <a:off x="7284799"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7" idx="4"/>
            <a:endCxn id="28" idx="1"/>
          </p:cNvCxnSpPr>
          <p:nvPr/>
        </p:nvCxnSpPr>
        <p:spPr>
          <a:xfrm rot="16200000" flipH="1">
            <a:off x="7766285"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1490"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2861310"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9" name="Oval 18"/>
          <p:cNvSpPr/>
          <p:nvPr/>
        </p:nvSpPr>
        <p:spPr>
          <a:xfrm>
            <a:off x="5117408"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474934"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7069080" y="2576204"/>
            <a:ext cx="540000" cy="549207"/>
            <a:chOff x="6810000" y="2576204"/>
            <a:chExt cx="540000" cy="549207"/>
          </a:xfrm>
        </p:grpSpPr>
        <p:sp>
          <p:nvSpPr>
            <p:cNvPr id="34" name="Oval 33"/>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smtClean="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30999"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7545347" y="3928253"/>
            <a:ext cx="399174" cy="373254"/>
          </a:xfrm>
          <a:prstGeom prst="rect">
            <a:avLst/>
          </a:prstGeom>
        </p:spPr>
      </p:pic>
      <p:pic>
        <p:nvPicPr>
          <p:cNvPr id="89" name="Picture 14"/>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5233956"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ounded Rectangle 46"/>
          <p:cNvSpPr/>
          <p:nvPr/>
        </p:nvSpPr>
        <p:spPr>
          <a:xfrm>
            <a:off x="8481837"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smtClean="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338591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workflow + settings</a:t>
            </a:r>
            <a:endParaRPr lang="en-US" sz="2400" b="0" dirty="0"/>
          </a:p>
        </p:txBody>
      </p:sp>
      <p:cxnSp>
        <p:nvCxnSpPr>
          <p:cNvPr id="5" name="Straight Connector 4"/>
          <p:cNvCxnSpPr/>
          <p:nvPr/>
        </p:nvCxnSpPr>
        <p:spPr>
          <a:xfrm>
            <a:off x="83820" y="3539561"/>
            <a:ext cx="89611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53490" y="1879680"/>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smtClean="0">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smtClean="0">
                  <a:solidFill>
                    <a:schemeClr val="accent4"/>
                  </a:solidFill>
                </a:rPr>
                <a:t>Acquire source from source control system</a:t>
              </a:r>
              <a:endParaRPr lang="en-US" sz="1200" dirty="0">
                <a:solidFill>
                  <a:schemeClr val="accent4"/>
                </a:solidFill>
              </a:endParaRPr>
            </a:p>
          </p:txBody>
        </p:sp>
      </p:grpSp>
      <p:grpSp>
        <p:nvGrpSpPr>
          <p:cNvPr id="25" name="Group 24"/>
          <p:cNvGrpSpPr/>
          <p:nvPr/>
        </p:nvGrpSpPr>
        <p:grpSpPr>
          <a:xfrm>
            <a:off x="691516" y="4401073"/>
            <a:ext cx="2177037" cy="1330220"/>
            <a:chOff x="1606113" y="4781488"/>
            <a:chExt cx="2177037" cy="1330219"/>
          </a:xfrm>
        </p:grpSpPr>
        <p:sp>
          <p:nvSpPr>
            <p:cNvPr id="12" name="TextBox 11"/>
            <p:cNvSpPr txBox="1"/>
            <p:nvPr/>
          </p:nvSpPr>
          <p:spPr>
            <a:xfrm>
              <a:off x="1611184" y="4781488"/>
              <a:ext cx="1810111" cy="400110"/>
            </a:xfrm>
            <a:prstGeom prst="rect">
              <a:avLst/>
            </a:prstGeom>
            <a:noFill/>
          </p:spPr>
          <p:txBody>
            <a:bodyPr wrap="none" rtlCol="0">
              <a:spAutoFit/>
            </a:bodyPr>
            <a:lstStyle/>
            <a:p>
              <a:r>
                <a:rPr lang="en-US" sz="2000" dirty="0" err="1" smtClean="0">
                  <a:solidFill>
                    <a:schemeClr val="bg1"/>
                  </a:solidFill>
                  <a:latin typeface="+mj-lt"/>
                </a:rPr>
                <a:t>AppSettings</a:t>
              </a:r>
              <a:endParaRPr lang="en-US" sz="2000" dirty="0">
                <a:solidFill>
                  <a:schemeClr val="bg1"/>
                </a:solidFill>
                <a:latin typeface="+mj-lt"/>
              </a:endParaRPr>
            </a:p>
          </p:txBody>
        </p:sp>
        <p:sp>
          <p:nvSpPr>
            <p:cNvPr id="13" name="Rectangle 12"/>
            <p:cNvSpPr/>
            <p:nvPr/>
          </p:nvSpPr>
          <p:spPr>
            <a:xfrm>
              <a:off x="1606113" y="5172989"/>
              <a:ext cx="2177037" cy="938718"/>
            </a:xfrm>
            <a:prstGeom prst="rect">
              <a:avLst/>
            </a:prstGeom>
          </p:spPr>
          <p:txBody>
            <a:bodyPr wrap="square">
              <a:spAutoFit/>
            </a:bodyPr>
            <a:lstStyle/>
            <a:p>
              <a:r>
                <a:rPr lang="en-US" sz="1100" dirty="0" smtClean="0">
                  <a:solidFill>
                    <a:schemeClr val="bg1"/>
                  </a:solidFill>
                  <a:latin typeface="Consolas" panose="020B0609020204030204" pitchFamily="49" charset="0"/>
                  <a:cs typeface="Consolas" panose="020B0609020204030204" pitchFamily="49" charset="0"/>
                </a:rPr>
                <a:t>SCM_REPOSITORY_PATH</a:t>
              </a:r>
              <a:br>
                <a:rPr lang="en-US" sz="1100" dirty="0" smtClean="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SCM_NO_REPOSITORY</a:t>
              </a:r>
              <a:r>
                <a:rPr lang="en-US" sz="1100" dirty="0" smtClean="0">
                  <a:solidFill>
                    <a:schemeClr val="bg1"/>
                  </a:solidFill>
                  <a:latin typeface="Consolas" panose="020B0609020204030204" pitchFamily="49" charset="0"/>
                  <a:cs typeface="Consolas" panose="020B0609020204030204" pitchFamily="49" charset="0"/>
                </a:rPr>
                <a:t/>
              </a:r>
              <a:br>
                <a:rPr lang="en-US" sz="1100" dirty="0" smtClean="0">
                  <a:solidFill>
                    <a:schemeClr val="bg1"/>
                  </a:solidFill>
                  <a:latin typeface="Consolas" panose="020B0609020204030204" pitchFamily="49" charset="0"/>
                  <a:cs typeface="Consolas" panose="020B0609020204030204" pitchFamily="49" charset="0"/>
                </a:rPr>
              </a:br>
              <a:r>
                <a:rPr lang="en-US" sz="1100" dirty="0" smtClean="0">
                  <a:solidFill>
                    <a:schemeClr val="bg1"/>
                  </a:solidFill>
                  <a:latin typeface="Consolas" panose="020B0609020204030204" pitchFamily="49" charset="0"/>
                  <a:cs typeface="Consolas" panose="020B0609020204030204" pitchFamily="49" charset="0"/>
                </a:rPr>
                <a:t>SCM_TARGET_PATH</a:t>
              </a:r>
            </a:p>
            <a:p>
              <a:r>
                <a:rPr lang="en-US" sz="1100" dirty="0" smtClean="0">
                  <a:solidFill>
                    <a:schemeClr val="bg1"/>
                  </a:solidFill>
                  <a:latin typeface="Consolas" panose="020B0609020204030204" pitchFamily="49" charset="0"/>
                  <a:cs typeface="Consolas" panose="020B0609020204030204" pitchFamily="49" charset="0"/>
                </a:rPr>
                <a:t>PROJECT</a:t>
              </a:r>
            </a:p>
            <a:p>
              <a:r>
                <a:rPr lang="en-US" sz="1100" dirty="0" smtClean="0">
                  <a:solidFill>
                    <a:schemeClr val="bg1"/>
                  </a:solidFill>
                  <a:latin typeface="Consolas" panose="020B0609020204030204" pitchFamily="49" charset="0"/>
                  <a:cs typeface="Consolas" panose="020B0609020204030204" pitchFamily="49" charset="0"/>
                </a:rPr>
                <a:t>...</a:t>
              </a:r>
              <a:endParaRPr lang="en-US" sz="1100" dirty="0">
                <a:solidFill>
                  <a:schemeClr val="bg1"/>
                </a:solidFill>
                <a:latin typeface="Consolas" panose="020B0609020204030204" pitchFamily="49" charset="0"/>
                <a:cs typeface="Consolas" panose="020B0609020204030204" pitchFamily="49" charset="0"/>
              </a:endParaRPr>
            </a:p>
          </p:txBody>
        </p:sp>
      </p:grpSp>
      <p:grpSp>
        <p:nvGrpSpPr>
          <p:cNvPr id="35" name="Group 34"/>
          <p:cNvGrpSpPr/>
          <p:nvPr/>
        </p:nvGrpSpPr>
        <p:grpSpPr>
          <a:xfrm>
            <a:off x="3623310" y="1879680"/>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smtClean="0">
                  <a:solidFill>
                    <a:schemeClr val="tx2"/>
                  </a:solidFill>
                  <a:latin typeface="+mj-lt"/>
                </a:rPr>
                <a:t>Build</a:t>
              </a:r>
              <a:endParaRPr lang="en-US" sz="2000" dirty="0">
                <a:solidFill>
                  <a:schemeClr val="tx2"/>
                </a:solidFill>
                <a:latin typeface="+mj-lt"/>
              </a:endParaRPr>
            </a:p>
          </p:txBody>
        </p:sp>
        <p:sp>
          <p:nvSpPr>
            <p:cNvPr id="15" name="Rectangle 14"/>
            <p:cNvSpPr/>
            <p:nvPr/>
          </p:nvSpPr>
          <p:spPr>
            <a:xfrm>
              <a:off x="3429000" y="2210782"/>
              <a:ext cx="1257300" cy="646331"/>
            </a:xfrm>
            <a:prstGeom prst="rect">
              <a:avLst/>
            </a:prstGeom>
          </p:spPr>
          <p:txBody>
            <a:bodyPr wrap="square">
              <a:spAutoFit/>
            </a:bodyPr>
            <a:lstStyle/>
            <a:p>
              <a:r>
                <a:rPr lang="en-US" sz="1200" dirty="0" smtClean="0">
                  <a:solidFill>
                    <a:schemeClr val="accent4"/>
                  </a:solidFill>
                </a:rPr>
                <a:t>Compile binary assets (if applicable)</a:t>
              </a:r>
              <a:endParaRPr lang="en-US" sz="1200" dirty="0">
                <a:solidFill>
                  <a:schemeClr val="accent4"/>
                </a:solidFill>
              </a:endParaRPr>
            </a:p>
          </p:txBody>
        </p:sp>
      </p:grpSp>
      <p:grpSp>
        <p:nvGrpSpPr>
          <p:cNvPr id="48" name="Group 47"/>
          <p:cNvGrpSpPr/>
          <p:nvPr/>
        </p:nvGrpSpPr>
        <p:grpSpPr>
          <a:xfrm>
            <a:off x="5801774" y="1879680"/>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smtClean="0">
                  <a:solidFill>
                    <a:schemeClr val="accent5"/>
                  </a:solidFill>
                  <a:latin typeface="+mj-lt"/>
                </a:rPr>
                <a:t>Copy</a:t>
              </a:r>
              <a:endParaRPr lang="en-US" sz="2000" dirty="0">
                <a:solidFill>
                  <a:schemeClr val="accent5"/>
                </a:solidFill>
                <a:latin typeface="+mj-lt"/>
              </a:endParaRPr>
            </a:p>
          </p:txBody>
        </p:sp>
        <p:sp>
          <p:nvSpPr>
            <p:cNvPr id="18" name="Rectangle 17"/>
            <p:cNvSpPr/>
            <p:nvPr/>
          </p:nvSpPr>
          <p:spPr>
            <a:xfrm>
              <a:off x="5576984" y="2210782"/>
              <a:ext cx="1257300" cy="646331"/>
            </a:xfrm>
            <a:prstGeom prst="rect">
              <a:avLst/>
            </a:prstGeom>
          </p:spPr>
          <p:txBody>
            <a:bodyPr wrap="square">
              <a:spAutoFit/>
            </a:bodyPr>
            <a:lstStyle/>
            <a:p>
              <a:r>
                <a:rPr lang="en-US" sz="1200" dirty="0" smtClean="0">
                  <a:solidFill>
                    <a:schemeClr val="accent4"/>
                  </a:solidFill>
                </a:rPr>
                <a:t>Deploy assets to </a:t>
              </a:r>
              <a:r>
                <a:rPr lang="en-US" sz="1200" dirty="0" err="1" smtClean="0">
                  <a:solidFill>
                    <a:schemeClr val="accent4"/>
                  </a:solidFill>
                  <a:latin typeface="Consolas" panose="020B0609020204030204" pitchFamily="49" charset="0"/>
                  <a:cs typeface="Consolas" panose="020B0609020204030204" pitchFamily="49" charset="0"/>
                </a:rPr>
                <a:t>wwwroot</a:t>
              </a:r>
              <a:r>
                <a:rPr lang="en-US" sz="1200" dirty="0" smtClean="0">
                  <a:solidFill>
                    <a:schemeClr val="accent4"/>
                  </a:solidFill>
                </a:rPr>
                <a:t> directory</a:t>
              </a:r>
              <a:endParaRPr lang="en-US" sz="1200" dirty="0">
                <a:solidFill>
                  <a:schemeClr val="accent4"/>
                </a:solidFill>
              </a:endParaRPr>
            </a:p>
          </p:txBody>
        </p:sp>
      </p:grpSp>
      <p:grpSp>
        <p:nvGrpSpPr>
          <p:cNvPr id="44" name="Group 43"/>
          <p:cNvGrpSpPr/>
          <p:nvPr/>
        </p:nvGrpSpPr>
        <p:grpSpPr>
          <a:xfrm>
            <a:off x="2947374" y="4423350"/>
            <a:ext cx="3281689" cy="1652682"/>
            <a:chOff x="3842724" y="4781490"/>
            <a:chExt cx="3281689" cy="1652682"/>
          </a:xfrm>
        </p:grpSpPr>
        <p:sp>
          <p:nvSpPr>
            <p:cNvPr id="21" name="TextBox 20"/>
            <p:cNvSpPr txBox="1"/>
            <p:nvPr/>
          </p:nvSpPr>
          <p:spPr>
            <a:xfrm>
              <a:off x="3842726" y="4781490"/>
              <a:ext cx="1074333" cy="400110"/>
            </a:xfrm>
            <a:prstGeom prst="rect">
              <a:avLst/>
            </a:prstGeom>
            <a:noFill/>
          </p:spPr>
          <p:txBody>
            <a:bodyPr wrap="none" rtlCol="0">
              <a:spAutoFit/>
            </a:bodyPr>
            <a:lstStyle/>
            <a:p>
              <a:r>
                <a:rPr lang="en-US" sz="2000" dirty="0" smtClean="0">
                  <a:solidFill>
                    <a:schemeClr val="accent1"/>
                  </a:solidFill>
                  <a:latin typeface="+mj-lt"/>
                </a:rPr>
                <a:t>.</a:t>
              </a:r>
              <a:r>
                <a:rPr lang="en-US" sz="2000" dirty="0" err="1">
                  <a:solidFill>
                    <a:schemeClr val="accent1"/>
                  </a:solidFill>
                  <a:latin typeface="+mj-lt"/>
                </a:rPr>
                <a:t>i</a:t>
              </a:r>
              <a:r>
                <a:rPr lang="en-US" sz="2000" dirty="0" err="1" smtClean="0">
                  <a:solidFill>
                    <a:schemeClr val="accent1"/>
                  </a:solidFill>
                  <a:latin typeface="+mj-lt"/>
                </a:rPr>
                <a:t>ni</a:t>
              </a:r>
              <a:r>
                <a:rPr lang="en-US" sz="2000" dirty="0" smtClean="0">
                  <a:solidFill>
                    <a:schemeClr val="accent1"/>
                  </a:solidFill>
                  <a:latin typeface="+mj-lt"/>
                </a:rPr>
                <a:t> File</a:t>
              </a:r>
              <a:endParaRPr lang="en-US" sz="2000" dirty="0">
                <a:solidFill>
                  <a:schemeClr val="accent1"/>
                </a:solidFill>
                <a:latin typeface="+mj-lt"/>
              </a:endParaRPr>
            </a:p>
          </p:txBody>
        </p:sp>
        <p:sp>
          <p:nvSpPr>
            <p:cNvPr id="26" name="Rectangle 25"/>
            <p:cNvSpPr/>
            <p:nvPr/>
          </p:nvSpPr>
          <p:spPr>
            <a:xfrm>
              <a:off x="3842724" y="5156899"/>
              <a:ext cx="3281689" cy="1277273"/>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SCM_BUILD_ARGS</a:t>
              </a:r>
            </a:p>
            <a:p>
              <a:r>
                <a:rPr lang="en-US" sz="1100" dirty="0">
                  <a:solidFill>
                    <a:schemeClr val="accent4"/>
                  </a:solidFill>
                  <a:latin typeface="Consolas" panose="020B0609020204030204" pitchFamily="49" charset="0"/>
                  <a:cs typeface="Consolas" panose="020B0609020204030204" pitchFamily="49" charset="0"/>
                </a:rPr>
                <a:t>SCM_SCRIPT_GENERATOR_ARGS</a:t>
              </a:r>
            </a:p>
            <a:p>
              <a:r>
                <a:rPr lang="en-US" sz="1100" dirty="0">
                  <a:solidFill>
                    <a:schemeClr val="accent4"/>
                  </a:solidFill>
                  <a:latin typeface="Consolas" panose="020B0609020204030204" pitchFamily="49" charset="0"/>
                  <a:cs typeface="Consolas" panose="020B0609020204030204" pitchFamily="49" charset="0"/>
                </a:rPr>
                <a:t>SCM_DISABLE_SUBMODULES</a:t>
              </a:r>
            </a:p>
            <a:p>
              <a:r>
                <a:rPr lang="en-US" sz="1100" dirty="0">
                  <a:solidFill>
                    <a:schemeClr val="accent4"/>
                  </a:solidFill>
                  <a:latin typeface="Consolas" panose="020B0609020204030204" pitchFamily="49" charset="0"/>
                  <a:cs typeface="Consolas" panose="020B0609020204030204" pitchFamily="49" charset="0"/>
                </a:rPr>
                <a:t>SCM_USE_SHALLOW_CLONE</a:t>
              </a:r>
            </a:p>
            <a:p>
              <a:r>
                <a:rPr lang="en-US" sz="1100" dirty="0" smtClean="0">
                  <a:solidFill>
                    <a:schemeClr val="accent4"/>
                  </a:solidFill>
                  <a:latin typeface="Consolas" panose="020B0609020204030204" pitchFamily="49" charset="0"/>
                  <a:cs typeface="Consolas" panose="020B0609020204030204" pitchFamily="49" charset="0"/>
                </a:rPr>
                <a:t>SCM_POST_DEPLOYMENT_ACTIONS_PATH</a:t>
              </a:r>
              <a:endParaRPr lang="en-US" sz="1100" dirty="0">
                <a:solidFill>
                  <a:schemeClr val="accent4"/>
                </a:solidFill>
                <a:latin typeface="Consolas" panose="020B0609020204030204" pitchFamily="49" charset="0"/>
                <a:cs typeface="Consolas" panose="020B0609020204030204" pitchFamily="49" charset="0"/>
              </a:endParaRPr>
            </a:p>
            <a:p>
              <a:r>
                <a:rPr lang="en-US" sz="1100" dirty="0">
                  <a:solidFill>
                    <a:schemeClr val="accent4"/>
                  </a:solidFill>
                  <a:latin typeface="Consolas" panose="020B0609020204030204" pitchFamily="49" charset="0"/>
                  <a:cs typeface="Consolas" panose="020B0609020204030204" pitchFamily="49" charset="0"/>
                </a:rPr>
                <a:t>DIAGNOSTICS</a:t>
              </a:r>
              <a:r>
                <a:rPr lang="en-US" sz="1100" dirty="0" smtClean="0">
                  <a:solidFill>
                    <a:schemeClr val="accent4"/>
                  </a:solidFill>
                  <a:latin typeface="Consolas" panose="020B0609020204030204" pitchFamily="49" charset="0"/>
                  <a:cs typeface="Consolas" panose="020B0609020204030204" pitchFamily="49" charset="0"/>
                </a:rPr>
                <a:t>_*</a:t>
              </a:r>
            </a:p>
            <a:p>
              <a:r>
                <a:rPr lang="en-US" sz="1100" dirty="0" smtClean="0">
                  <a:solidFill>
                    <a:schemeClr val="accent4"/>
                  </a:solidFill>
                  <a:latin typeface="Consolas" panose="020B0609020204030204" pitchFamily="49" charset="0"/>
                  <a:cs typeface="Consolas" panose="020B0609020204030204" pitchFamily="49" charset="0"/>
                </a:rPr>
                <a:t>...</a:t>
              </a:r>
              <a:endParaRPr lang="en-US" sz="1100" dirty="0">
                <a:solidFill>
                  <a:schemeClr val="accent4"/>
                </a:solidFill>
                <a:latin typeface="Consolas" panose="020B0609020204030204" pitchFamily="49" charset="0"/>
                <a:cs typeface="Consolas" panose="020B0609020204030204" pitchFamily="49" charset="0"/>
              </a:endParaRPr>
            </a:p>
          </p:txBody>
        </p:sp>
      </p:grpSp>
      <p:grpSp>
        <p:nvGrpSpPr>
          <p:cNvPr id="56" name="Group 55"/>
          <p:cNvGrpSpPr/>
          <p:nvPr/>
        </p:nvGrpSpPr>
        <p:grpSpPr>
          <a:xfrm>
            <a:off x="8011584" y="4433488"/>
            <a:ext cx="1045066" cy="587340"/>
            <a:chOff x="7855770" y="4781490"/>
            <a:chExt cx="1045066" cy="587340"/>
          </a:xfrm>
        </p:grpSpPr>
        <p:sp>
          <p:nvSpPr>
            <p:cNvPr id="28" name="TextBox 27"/>
            <p:cNvSpPr txBox="1"/>
            <p:nvPr/>
          </p:nvSpPr>
          <p:spPr>
            <a:xfrm>
              <a:off x="7855770" y="4781490"/>
              <a:ext cx="857927" cy="400110"/>
            </a:xfrm>
            <a:prstGeom prst="rect">
              <a:avLst/>
            </a:prstGeom>
            <a:noFill/>
          </p:spPr>
          <p:txBody>
            <a:bodyPr wrap="none" rtlCol="0">
              <a:spAutoFit/>
            </a:bodyPr>
            <a:lstStyle/>
            <a:p>
              <a:r>
                <a:rPr lang="en-US" sz="2000" dirty="0" smtClean="0">
                  <a:solidFill>
                    <a:schemeClr val="tx2"/>
                  </a:solidFill>
                  <a:latin typeface="+mj-lt"/>
                </a:rPr>
                <a:t>Hook</a:t>
              </a:r>
              <a:endParaRPr lang="en-US" sz="2000" dirty="0">
                <a:solidFill>
                  <a:schemeClr val="tx2"/>
                </a:solidFill>
                <a:latin typeface="+mj-lt"/>
              </a:endParaRPr>
            </a:p>
          </p:txBody>
        </p:sp>
        <p:sp>
          <p:nvSpPr>
            <p:cNvPr id="30" name="Rectangle 29"/>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52" name="Group 51"/>
          <p:cNvGrpSpPr/>
          <p:nvPr/>
        </p:nvGrpSpPr>
        <p:grpSpPr>
          <a:xfrm>
            <a:off x="5280660" y="4423350"/>
            <a:ext cx="2320004" cy="650289"/>
            <a:chOff x="6052030" y="4781490"/>
            <a:chExt cx="2320004" cy="650289"/>
          </a:xfrm>
        </p:grpSpPr>
        <p:sp>
          <p:nvSpPr>
            <p:cNvPr id="24" name="TextBox 23"/>
            <p:cNvSpPr txBox="1"/>
            <p:nvPr/>
          </p:nvSpPr>
          <p:spPr>
            <a:xfrm>
              <a:off x="6059790" y="4781490"/>
              <a:ext cx="1289135" cy="400110"/>
            </a:xfrm>
            <a:prstGeom prst="rect">
              <a:avLst/>
            </a:prstGeom>
            <a:noFill/>
          </p:spPr>
          <p:txBody>
            <a:bodyPr wrap="none" rtlCol="0">
              <a:spAutoFit/>
            </a:bodyPr>
            <a:lstStyle/>
            <a:p>
              <a:r>
                <a:rPr lang="en-US" sz="2000" dirty="0" smtClean="0">
                  <a:solidFill>
                    <a:schemeClr val="accent6"/>
                  </a:solidFill>
                  <a:latin typeface="+mj-lt"/>
                </a:rPr>
                <a:t>.</a:t>
              </a:r>
              <a:r>
                <a:rPr lang="en-US" sz="2000" dirty="0" err="1" smtClean="0">
                  <a:solidFill>
                    <a:schemeClr val="accent6"/>
                  </a:solidFill>
                  <a:latin typeface="+mj-lt"/>
                </a:rPr>
                <a:t>cmd</a:t>
              </a:r>
              <a:r>
                <a:rPr lang="en-US" sz="2000" dirty="0" smtClean="0">
                  <a:solidFill>
                    <a:schemeClr val="accent6"/>
                  </a:solidFill>
                  <a:latin typeface="+mj-lt"/>
                </a:rPr>
                <a:t> File</a:t>
              </a:r>
              <a:endParaRPr lang="en-US" sz="2000" dirty="0">
                <a:solidFill>
                  <a:schemeClr val="accent6"/>
                </a:solidFill>
                <a:latin typeface="+mj-lt"/>
              </a:endParaRPr>
            </a:p>
          </p:txBody>
        </p:sp>
        <p:sp>
          <p:nvSpPr>
            <p:cNvPr id="31" name="Rectangle 30"/>
            <p:cNvSpPr/>
            <p:nvPr/>
          </p:nvSpPr>
          <p:spPr>
            <a:xfrm>
              <a:off x="6052030" y="5170169"/>
              <a:ext cx="2320004" cy="261610"/>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azure site </a:t>
              </a:r>
              <a:r>
                <a:rPr lang="en-US" sz="1100" dirty="0" err="1" smtClean="0">
                  <a:solidFill>
                    <a:schemeClr val="accent4"/>
                  </a:solidFill>
                  <a:latin typeface="Consolas" panose="020B0609020204030204" pitchFamily="49" charset="0"/>
                  <a:cs typeface="Consolas" panose="020B0609020204030204" pitchFamily="49" charset="0"/>
                </a:rPr>
                <a:t>deploymentscript</a:t>
              </a:r>
              <a:endParaRPr lang="en-US" sz="1100" dirty="0">
                <a:solidFill>
                  <a:schemeClr val="accent4"/>
                </a:solidFill>
                <a:latin typeface="Consolas" panose="020B0609020204030204" pitchFamily="49" charset="0"/>
                <a:cs typeface="Consolas" panose="020B0609020204030204" pitchFamily="49" charset="0"/>
              </a:endParaRPr>
            </a:p>
          </p:txBody>
        </p:sp>
      </p:grpSp>
      <p:grpSp>
        <p:nvGrpSpPr>
          <p:cNvPr id="60" name="Group 59"/>
          <p:cNvGrpSpPr/>
          <p:nvPr/>
        </p:nvGrpSpPr>
        <p:grpSpPr>
          <a:xfrm>
            <a:off x="7736194" y="1879680"/>
            <a:ext cx="1384946" cy="1162099"/>
            <a:chOff x="7477114" y="1879680"/>
            <a:chExt cx="1384946" cy="1162099"/>
          </a:xfrm>
        </p:grpSpPr>
        <p:sp>
          <p:nvSpPr>
            <p:cNvPr id="32" name="TextBox 31"/>
            <p:cNvSpPr txBox="1"/>
            <p:nvPr/>
          </p:nvSpPr>
          <p:spPr>
            <a:xfrm>
              <a:off x="7477114" y="1879680"/>
              <a:ext cx="779381" cy="400110"/>
            </a:xfrm>
            <a:prstGeom prst="rect">
              <a:avLst/>
            </a:prstGeom>
            <a:noFill/>
          </p:spPr>
          <p:txBody>
            <a:bodyPr wrap="none" rtlCol="0">
              <a:spAutoFit/>
            </a:bodyPr>
            <a:lstStyle/>
            <a:p>
              <a:r>
                <a:rPr lang="en-US" sz="2000" dirty="0" smtClean="0">
                  <a:latin typeface="+mj-lt"/>
                </a:rPr>
                <a:t>Post</a:t>
              </a:r>
              <a:endParaRPr lang="en-US" sz="2000" dirty="0">
                <a:latin typeface="+mj-lt"/>
              </a:endParaRPr>
            </a:p>
          </p:txBody>
        </p:sp>
        <p:sp>
          <p:nvSpPr>
            <p:cNvPr id="33" name="Rectangle 32"/>
            <p:cNvSpPr/>
            <p:nvPr/>
          </p:nvSpPr>
          <p:spPr>
            <a:xfrm>
              <a:off x="7477114" y="2210782"/>
              <a:ext cx="1384946" cy="830997"/>
            </a:xfrm>
            <a:prstGeom prst="rect">
              <a:avLst/>
            </a:prstGeom>
          </p:spPr>
          <p:txBody>
            <a:bodyPr wrap="square">
              <a:spAutoFit/>
            </a:bodyPr>
            <a:lstStyle/>
            <a:p>
              <a:r>
                <a:rPr lang="en-US" sz="1200" dirty="0" smtClean="0">
                  <a:solidFill>
                    <a:schemeClr val="accent4"/>
                  </a:solidFill>
                </a:rPr>
                <a:t>Execute action hook script after successful deployment</a:t>
              </a:r>
              <a:endParaRPr lang="en-US" sz="1200" dirty="0">
                <a:solidFill>
                  <a:schemeClr val="accent4"/>
                </a:solidFill>
              </a:endParaRPr>
            </a:p>
          </p:txBody>
        </p:sp>
      </p:grpSp>
      <p:sp>
        <p:nvSpPr>
          <p:cNvPr id="7" name="Oval 6"/>
          <p:cNvSpPr/>
          <p:nvPr/>
        </p:nvSpPr>
        <p:spPr>
          <a:xfrm>
            <a:off x="671490"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03182" y="3449561"/>
            <a:ext cx="180000" cy="18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041310"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68420" y="3449561"/>
            <a:ext cx="180000" cy="180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297408"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925954" y="3438059"/>
            <a:ext cx="180000" cy="180000"/>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249080"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54934"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761490"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4"/>
            <a:endCxn id="11" idx="0"/>
          </p:cNvCxnSpPr>
          <p:nvPr/>
        </p:nvCxnSpPr>
        <p:spPr>
          <a:xfrm>
            <a:off x="393182" y="3629561"/>
            <a:ext cx="0" cy="2400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3131310"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8" idx="4"/>
            <a:endCxn id="20" idx="0"/>
          </p:cNvCxnSpPr>
          <p:nvPr/>
        </p:nvCxnSpPr>
        <p:spPr>
          <a:xfrm>
            <a:off x="2658420" y="3629561"/>
            <a:ext cx="0" cy="2400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5387408"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0" idx="4"/>
            <a:endCxn id="23" idx="0"/>
          </p:cNvCxnSpPr>
          <p:nvPr/>
        </p:nvCxnSpPr>
        <p:spPr>
          <a:xfrm>
            <a:off x="5015954" y="3618059"/>
            <a:ext cx="0" cy="25153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4" idx="4"/>
            <a:endCxn id="41" idx="0"/>
          </p:cNvCxnSpPr>
          <p:nvPr/>
        </p:nvCxnSpPr>
        <p:spPr>
          <a:xfrm>
            <a:off x="7339080" y="3125411"/>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2" idx="4"/>
            <a:endCxn id="27" idx="0"/>
          </p:cNvCxnSpPr>
          <p:nvPr/>
        </p:nvCxnSpPr>
        <p:spPr>
          <a:xfrm>
            <a:off x="7744934" y="3635311"/>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754652"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3124472"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5341753"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34" idx="0"/>
            <a:endCxn id="32" idx="1"/>
          </p:cNvCxnSpPr>
          <p:nvPr/>
        </p:nvCxnSpPr>
        <p:spPr>
          <a:xfrm rot="5400000" flipH="1" flipV="1">
            <a:off x="7284799"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1" idx="4"/>
            <a:endCxn id="12" idx="1"/>
          </p:cNvCxnSpPr>
          <p:nvPr/>
        </p:nvCxnSpPr>
        <p:spPr>
          <a:xfrm rot="16200000" flipH="1">
            <a:off x="449117" y="4353658"/>
            <a:ext cx="191534" cy="303405"/>
          </a:xfrm>
          <a:prstGeom prst="bentConnector2">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20" idx="4"/>
            <a:endCxn id="21" idx="1"/>
          </p:cNvCxnSpPr>
          <p:nvPr/>
        </p:nvCxnSpPr>
        <p:spPr>
          <a:xfrm rot="16200000" flipH="1">
            <a:off x="2695993" y="4372021"/>
            <a:ext cx="213811" cy="288956"/>
          </a:xfrm>
          <a:prstGeom prst="bentConnector2">
            <a:avLst/>
          </a:prstGeom>
          <a:ln w="12700">
            <a:solidFill>
              <a:schemeClr val="bg2"/>
            </a:solidFill>
            <a:tailEnd type="oval"/>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23" idx="4"/>
            <a:endCxn id="24" idx="1"/>
          </p:cNvCxnSpPr>
          <p:nvPr/>
        </p:nvCxnSpPr>
        <p:spPr>
          <a:xfrm rot="16200000" flipH="1">
            <a:off x="5045282" y="4380266"/>
            <a:ext cx="213811" cy="272466"/>
          </a:xfrm>
          <a:prstGeom prst="bentConnector2">
            <a:avLst/>
          </a:prstGeom>
          <a:ln w="1270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7" idx="4"/>
            <a:endCxn id="28" idx="1"/>
          </p:cNvCxnSpPr>
          <p:nvPr/>
        </p:nvCxnSpPr>
        <p:spPr>
          <a:xfrm rot="16200000" flipH="1">
            <a:off x="7766285"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1490"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2861310"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1" name="Oval 10"/>
          <p:cNvSpPr/>
          <p:nvPr/>
        </p:nvSpPr>
        <p:spPr>
          <a:xfrm>
            <a:off x="123182" y="3869594"/>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388420" y="3869594"/>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117408"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745954" y="3869594"/>
            <a:ext cx="54000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474934"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7069080" y="2576204"/>
            <a:ext cx="540000" cy="549207"/>
            <a:chOff x="6810000" y="2576204"/>
            <a:chExt cx="540000" cy="549207"/>
          </a:xfrm>
        </p:grpSpPr>
        <p:sp>
          <p:nvSpPr>
            <p:cNvPr id="34" name="Oval 33"/>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smtClean="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30999"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7545347" y="3928253"/>
            <a:ext cx="399174" cy="373254"/>
          </a:xfrm>
          <a:prstGeom prst="rect">
            <a:avLst/>
          </a:prstGeom>
        </p:spPr>
      </p:pic>
      <p:pic>
        <p:nvPicPr>
          <p:cNvPr id="80" name="Picture 7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40782" y="3984777"/>
            <a:ext cx="304800" cy="304800"/>
          </a:xfrm>
          <a:prstGeom prst="rect">
            <a:avLst/>
          </a:prstGeom>
        </p:spPr>
      </p:pic>
      <p:pic>
        <p:nvPicPr>
          <p:cNvPr id="87" name="Picture 20"/>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4855306" y="3960264"/>
            <a:ext cx="342622" cy="35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9"/>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2491171" y="3967358"/>
            <a:ext cx="334498" cy="35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4"/>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5233956"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ounded Rectangle 71"/>
          <p:cNvSpPr/>
          <p:nvPr/>
        </p:nvSpPr>
        <p:spPr>
          <a:xfrm>
            <a:off x="8481837"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smtClean="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146826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smtClean="0"/>
              <a:t>DEBUGGING</a:t>
            </a:r>
            <a:endParaRPr lang="en-US" b="1" dirty="0">
              <a:solidFill>
                <a:schemeClr val="tx1"/>
              </a:solidFill>
              <a:latin typeface="Novecento sans wide Book" panose="00000405000000000000" pitchFamily="50" charset="0"/>
            </a:endParaRPr>
          </a:p>
        </p:txBody>
      </p:sp>
      <p:sp>
        <p:nvSpPr>
          <p:cNvPr id="7" name="Text Placeholder 6"/>
          <p:cNvSpPr>
            <a:spLocks noGrp="1"/>
          </p:cNvSpPr>
          <p:nvPr>
            <p:ph type="body" sz="quarter" idx="10"/>
          </p:nvPr>
        </p:nvSpPr>
        <p:spPr/>
        <p:txBody>
          <a:bodyPr>
            <a:noAutofit/>
          </a:bodyPr>
          <a:lstStyle/>
          <a:p>
            <a:pPr marL="0" indent="0" algn="ctr">
              <a:buNone/>
            </a:pPr>
            <a:r>
              <a:rPr lang="en-US" sz="2400" dirty="0" smtClean="0"/>
              <a:t>*.scm</a:t>
            </a:r>
            <a:r>
              <a:rPr lang="en-US" dirty="0" smtClean="0"/>
              <a:t>.azurewebsites.net</a:t>
            </a:r>
            <a:endParaRPr lang="en-US" sz="2400" dirty="0"/>
          </a:p>
        </p:txBody>
      </p:sp>
      <p:grpSp>
        <p:nvGrpSpPr>
          <p:cNvPr id="11" name="Group 10"/>
          <p:cNvGrpSpPr/>
          <p:nvPr/>
        </p:nvGrpSpPr>
        <p:grpSpPr>
          <a:xfrm>
            <a:off x="377121" y="3629025"/>
            <a:ext cx="1845185" cy="1658244"/>
            <a:chOff x="377121" y="3629025"/>
            <a:chExt cx="1845185" cy="1658244"/>
          </a:xfrm>
        </p:grpSpPr>
        <p:sp>
          <p:nvSpPr>
            <p:cNvPr id="2" name="TextBox 1"/>
            <p:cNvSpPr txBox="1"/>
            <p:nvPr/>
          </p:nvSpPr>
          <p:spPr>
            <a:xfrm>
              <a:off x="388248" y="3629025"/>
              <a:ext cx="1822936" cy="400110"/>
            </a:xfrm>
            <a:prstGeom prst="rect">
              <a:avLst/>
            </a:prstGeom>
            <a:noFill/>
          </p:spPr>
          <p:txBody>
            <a:bodyPr wrap="none" rtlCol="0">
              <a:spAutoFit/>
            </a:bodyPr>
            <a:lstStyle/>
            <a:p>
              <a:pPr algn="ctr"/>
              <a:r>
                <a:rPr lang="en-US" sz="2000" dirty="0" smtClean="0">
                  <a:solidFill>
                    <a:schemeClr val="bg1"/>
                  </a:solidFill>
                  <a:latin typeface="+mj-lt"/>
                </a:rPr>
                <a:t>Environment</a:t>
              </a:r>
              <a:endParaRPr lang="en-US" sz="2000" dirty="0">
                <a:solidFill>
                  <a:schemeClr val="bg1"/>
                </a:solidFill>
                <a:latin typeface="+mj-lt"/>
              </a:endParaRPr>
            </a:p>
          </p:txBody>
        </p:sp>
        <p:cxnSp>
          <p:nvCxnSpPr>
            <p:cNvPr id="6" name="Straight Connector 5"/>
            <p:cNvCxnSpPr/>
            <p:nvPr/>
          </p:nvCxnSpPr>
          <p:spPr>
            <a:xfrm>
              <a:off x="377121"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77121" y="4210051"/>
              <a:ext cx="1845185" cy="1077218"/>
            </a:xfrm>
            <a:prstGeom prst="rect">
              <a:avLst/>
            </a:prstGeom>
            <a:noFill/>
          </p:spPr>
          <p:txBody>
            <a:bodyPr wrap="square" rtlCol="0">
              <a:spAutoFit/>
            </a:bodyPr>
            <a:lstStyle/>
            <a:p>
              <a:pPr algn="ctr"/>
              <a:r>
                <a:rPr lang="en-US" sz="1600" dirty="0" smtClean="0">
                  <a:solidFill>
                    <a:schemeClr val="accent4"/>
                  </a:solidFill>
                </a:rPr>
                <a:t>Listing of useful configuration and environmental information.</a:t>
              </a:r>
              <a:endParaRPr lang="en-US" sz="1600" dirty="0">
                <a:solidFill>
                  <a:schemeClr val="accent4"/>
                </a:solidFill>
                <a:latin typeface="+mj-lt"/>
              </a:endParaRPr>
            </a:p>
          </p:txBody>
        </p:sp>
      </p:grpSp>
      <p:grpSp>
        <p:nvGrpSpPr>
          <p:cNvPr id="12" name="Group 11"/>
          <p:cNvGrpSpPr/>
          <p:nvPr/>
        </p:nvGrpSpPr>
        <p:grpSpPr>
          <a:xfrm>
            <a:off x="2557352" y="3629025"/>
            <a:ext cx="1845185" cy="1658244"/>
            <a:chOff x="2557352" y="3629025"/>
            <a:chExt cx="1845185" cy="1658244"/>
          </a:xfrm>
        </p:grpSpPr>
        <p:sp>
          <p:nvSpPr>
            <p:cNvPr id="22" name="TextBox 21"/>
            <p:cNvSpPr txBox="1"/>
            <p:nvPr/>
          </p:nvSpPr>
          <p:spPr>
            <a:xfrm>
              <a:off x="2557352" y="3629025"/>
              <a:ext cx="1845185" cy="400110"/>
            </a:xfrm>
            <a:prstGeom prst="rect">
              <a:avLst/>
            </a:prstGeom>
            <a:noFill/>
          </p:spPr>
          <p:txBody>
            <a:bodyPr wrap="square" rtlCol="0">
              <a:spAutoFit/>
            </a:bodyPr>
            <a:lstStyle/>
            <a:p>
              <a:pPr algn="ctr"/>
              <a:r>
                <a:rPr lang="en-US" sz="2000" dirty="0" smtClean="0">
                  <a:solidFill>
                    <a:schemeClr val="bg1"/>
                  </a:solidFill>
                  <a:latin typeface="+mj-lt"/>
                </a:rPr>
                <a:t>Console</a:t>
              </a:r>
              <a:endParaRPr lang="en-US" sz="2000" dirty="0">
                <a:solidFill>
                  <a:schemeClr val="bg1"/>
                </a:solidFill>
                <a:latin typeface="+mj-lt"/>
              </a:endParaRPr>
            </a:p>
          </p:txBody>
        </p:sp>
        <p:cxnSp>
          <p:nvCxnSpPr>
            <p:cNvPr id="23" name="Straight Connector 22"/>
            <p:cNvCxnSpPr/>
            <p:nvPr/>
          </p:nvCxnSpPr>
          <p:spPr>
            <a:xfrm>
              <a:off x="2557352"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57352" y="4210051"/>
              <a:ext cx="1845185" cy="1077218"/>
            </a:xfrm>
            <a:prstGeom prst="rect">
              <a:avLst/>
            </a:prstGeom>
            <a:noFill/>
          </p:spPr>
          <p:txBody>
            <a:bodyPr wrap="square" rtlCol="0">
              <a:spAutoFit/>
            </a:bodyPr>
            <a:lstStyle/>
            <a:p>
              <a:pPr algn="ctr"/>
              <a:r>
                <a:rPr lang="en-US" sz="1600" dirty="0" smtClean="0">
                  <a:solidFill>
                    <a:schemeClr val="accent4"/>
                  </a:solidFill>
                </a:rPr>
                <a:t>Cmd.exe and PowerShell console on the remote machine.</a:t>
              </a:r>
              <a:endParaRPr lang="en-US" sz="1600" dirty="0">
                <a:solidFill>
                  <a:schemeClr val="accent4"/>
                </a:solidFill>
                <a:latin typeface="+mj-lt"/>
              </a:endParaRPr>
            </a:p>
          </p:txBody>
        </p:sp>
      </p:grpSp>
      <p:grpSp>
        <p:nvGrpSpPr>
          <p:cNvPr id="13" name="Group 12"/>
          <p:cNvGrpSpPr/>
          <p:nvPr/>
        </p:nvGrpSpPr>
        <p:grpSpPr>
          <a:xfrm>
            <a:off x="4737583" y="3629025"/>
            <a:ext cx="1845185" cy="1658244"/>
            <a:chOff x="4737583" y="3629025"/>
            <a:chExt cx="1845185" cy="1658244"/>
          </a:xfrm>
        </p:grpSpPr>
        <p:sp>
          <p:nvSpPr>
            <p:cNvPr id="28" name="TextBox 27"/>
            <p:cNvSpPr txBox="1"/>
            <p:nvPr/>
          </p:nvSpPr>
          <p:spPr>
            <a:xfrm>
              <a:off x="4737583" y="3629025"/>
              <a:ext cx="1845185" cy="400110"/>
            </a:xfrm>
            <a:prstGeom prst="rect">
              <a:avLst/>
            </a:prstGeom>
            <a:noFill/>
          </p:spPr>
          <p:txBody>
            <a:bodyPr wrap="square" rtlCol="0">
              <a:spAutoFit/>
            </a:bodyPr>
            <a:lstStyle/>
            <a:p>
              <a:pPr algn="ctr"/>
              <a:r>
                <a:rPr lang="en-US" sz="2000" dirty="0" err="1" smtClean="0">
                  <a:solidFill>
                    <a:schemeClr val="bg1"/>
                  </a:solidFill>
                  <a:latin typeface="+mj-lt"/>
                </a:rPr>
                <a:t>Api</a:t>
              </a:r>
              <a:endParaRPr lang="en-US" sz="2000" dirty="0">
                <a:solidFill>
                  <a:schemeClr val="bg1"/>
                </a:solidFill>
                <a:latin typeface="+mj-lt"/>
              </a:endParaRPr>
            </a:p>
          </p:txBody>
        </p:sp>
        <p:cxnSp>
          <p:nvCxnSpPr>
            <p:cNvPr id="29" name="Straight Connector 28"/>
            <p:cNvCxnSpPr/>
            <p:nvPr/>
          </p:nvCxnSpPr>
          <p:spPr>
            <a:xfrm>
              <a:off x="4737583"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37583" y="4210051"/>
              <a:ext cx="1845185" cy="1077218"/>
            </a:xfrm>
            <a:prstGeom prst="rect">
              <a:avLst/>
            </a:prstGeom>
            <a:noFill/>
          </p:spPr>
          <p:txBody>
            <a:bodyPr wrap="square" rtlCol="0">
              <a:spAutoFit/>
            </a:bodyPr>
            <a:lstStyle/>
            <a:p>
              <a:pPr algn="ctr"/>
              <a:r>
                <a:rPr lang="en-US" sz="1600" dirty="0" err="1" smtClean="0">
                  <a:solidFill>
                    <a:schemeClr val="accent4"/>
                  </a:solidFill>
                </a:rPr>
                <a:t>RESTful</a:t>
              </a:r>
              <a:r>
                <a:rPr lang="en-US" sz="1600" dirty="0" smtClean="0">
                  <a:solidFill>
                    <a:schemeClr val="accent4"/>
                  </a:solidFill>
                </a:rPr>
                <a:t> API endpoints and </a:t>
              </a:r>
              <a:r>
                <a:rPr lang="en-US" sz="1600" dirty="0" err="1" smtClean="0">
                  <a:solidFill>
                    <a:schemeClr val="accent4"/>
                  </a:solidFill>
                </a:rPr>
                <a:t>WebHook</a:t>
              </a:r>
              <a:r>
                <a:rPr lang="en-US" sz="1600" dirty="0" smtClean="0">
                  <a:solidFill>
                    <a:schemeClr val="accent4"/>
                  </a:solidFill>
                </a:rPr>
                <a:t> configuration.</a:t>
              </a:r>
              <a:endParaRPr lang="en-US" sz="1600" dirty="0">
                <a:solidFill>
                  <a:schemeClr val="accent4"/>
                </a:solidFill>
                <a:latin typeface="+mj-lt"/>
              </a:endParaRPr>
            </a:p>
          </p:txBody>
        </p:sp>
      </p:grpSp>
      <p:grpSp>
        <p:nvGrpSpPr>
          <p:cNvPr id="14" name="Group 13"/>
          <p:cNvGrpSpPr/>
          <p:nvPr/>
        </p:nvGrpSpPr>
        <p:grpSpPr>
          <a:xfrm>
            <a:off x="6917815" y="3629025"/>
            <a:ext cx="1845185" cy="1658244"/>
            <a:chOff x="6917815" y="3629025"/>
            <a:chExt cx="1845185" cy="1658244"/>
          </a:xfrm>
        </p:grpSpPr>
        <p:sp>
          <p:nvSpPr>
            <p:cNvPr id="17" name="TextBox 16"/>
            <p:cNvSpPr txBox="1"/>
            <p:nvPr/>
          </p:nvSpPr>
          <p:spPr>
            <a:xfrm>
              <a:off x="6917815" y="3629025"/>
              <a:ext cx="1845185" cy="400110"/>
            </a:xfrm>
            <a:prstGeom prst="rect">
              <a:avLst/>
            </a:prstGeom>
            <a:noFill/>
          </p:spPr>
          <p:txBody>
            <a:bodyPr wrap="square" rtlCol="0">
              <a:spAutoFit/>
            </a:bodyPr>
            <a:lstStyle/>
            <a:p>
              <a:pPr algn="ctr"/>
              <a:r>
                <a:rPr lang="en-US" sz="2000" dirty="0" smtClean="0">
                  <a:solidFill>
                    <a:schemeClr val="bg1"/>
                  </a:solidFill>
                  <a:latin typeface="+mj-lt"/>
                </a:rPr>
                <a:t>Extensions</a:t>
              </a:r>
              <a:endParaRPr lang="en-US" sz="2000" dirty="0">
                <a:solidFill>
                  <a:schemeClr val="bg1"/>
                </a:solidFill>
                <a:latin typeface="+mj-lt"/>
              </a:endParaRPr>
            </a:p>
          </p:txBody>
        </p:sp>
        <p:cxnSp>
          <p:nvCxnSpPr>
            <p:cNvPr id="19" name="Straight Connector 18"/>
            <p:cNvCxnSpPr/>
            <p:nvPr/>
          </p:nvCxnSpPr>
          <p:spPr>
            <a:xfrm>
              <a:off x="6917815"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17815" y="4210051"/>
              <a:ext cx="1845185" cy="1077218"/>
            </a:xfrm>
            <a:prstGeom prst="rect">
              <a:avLst/>
            </a:prstGeom>
            <a:noFill/>
          </p:spPr>
          <p:txBody>
            <a:bodyPr wrap="square" rtlCol="0">
              <a:spAutoFit/>
            </a:bodyPr>
            <a:lstStyle/>
            <a:p>
              <a:pPr algn="ctr"/>
              <a:r>
                <a:rPr lang="en-US" sz="1600" dirty="0" smtClean="0">
                  <a:solidFill>
                    <a:schemeClr val="bg1"/>
                  </a:solidFill>
                </a:rPr>
                <a:t>Administrative extensions in an Azure authorized space.</a:t>
              </a:r>
              <a:endParaRPr lang="en-US" sz="1600" dirty="0">
                <a:solidFill>
                  <a:schemeClr val="bg1"/>
                </a:solidFill>
                <a:latin typeface="+mj-lt"/>
              </a:endParaRPr>
            </a:p>
          </p:txBody>
        </p:sp>
      </p:grpSp>
      <p:grpSp>
        <p:nvGrpSpPr>
          <p:cNvPr id="9" name="Group 8"/>
          <p:cNvGrpSpPr/>
          <p:nvPr/>
        </p:nvGrpSpPr>
        <p:grpSpPr>
          <a:xfrm>
            <a:off x="7074094" y="1919738"/>
            <a:ext cx="1532626" cy="1532626"/>
            <a:chOff x="7074094" y="1919738"/>
            <a:chExt cx="1532626" cy="1532626"/>
          </a:xfrm>
        </p:grpSpPr>
        <p:sp>
          <p:nvSpPr>
            <p:cNvPr id="16" name="Oval 15"/>
            <p:cNvSpPr/>
            <p:nvPr/>
          </p:nvSpPr>
          <p:spPr>
            <a:xfrm>
              <a:off x="7074094" y="1919738"/>
              <a:ext cx="1532626" cy="15326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a:spLocks noChangeAspect="1"/>
            </p:cNvSpPr>
            <p:nvPr/>
          </p:nvSpPr>
          <p:spPr>
            <a:xfrm>
              <a:off x="7344276" y="2106027"/>
              <a:ext cx="1143000" cy="1143000"/>
            </a:xfrm>
            <a:prstGeom prst="rect">
              <a:avLst/>
            </a:prstGeom>
            <a:noFill/>
          </p:spPr>
          <p:txBody>
            <a:bodyPr wrap="none" lIns="0" tIns="0" rIns="0" bIns="0" rtlCol="0" anchor="ctr" anchorCtr="0">
              <a:noAutofit/>
            </a:bodyPr>
            <a:lstStyle/>
            <a:p>
              <a:pPr algn="ctr"/>
              <a:r>
                <a:rPr lang="en-US" sz="6600" dirty="0" smtClean="0">
                  <a:solidFill>
                    <a:schemeClr val="bg1"/>
                  </a:solidFill>
                  <a:latin typeface="FontAwesome" pitchFamily="2" charset="0"/>
                </a:rPr>
                <a:t></a:t>
              </a:r>
              <a:endParaRPr lang="en-US" sz="6600" dirty="0">
                <a:solidFill>
                  <a:schemeClr val="bg1"/>
                </a:solidFill>
                <a:latin typeface="FontAwesome" pitchFamily="2" charset="0"/>
              </a:endParaRPr>
            </a:p>
          </p:txBody>
        </p:sp>
      </p:grpSp>
      <p:grpSp>
        <p:nvGrpSpPr>
          <p:cNvPr id="3" name="Group 2"/>
          <p:cNvGrpSpPr/>
          <p:nvPr/>
        </p:nvGrpSpPr>
        <p:grpSpPr>
          <a:xfrm>
            <a:off x="533400" y="1919738"/>
            <a:ext cx="1532626" cy="1532626"/>
            <a:chOff x="533400" y="1919738"/>
            <a:chExt cx="1532626" cy="1532626"/>
          </a:xfrm>
        </p:grpSpPr>
        <p:sp>
          <p:nvSpPr>
            <p:cNvPr id="10" name="Oval 9"/>
            <p:cNvSpPr/>
            <p:nvPr/>
          </p:nvSpPr>
          <p:spPr>
            <a:xfrm>
              <a:off x="533400" y="1919738"/>
              <a:ext cx="1532626" cy="1532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spect="1"/>
            </p:cNvSpPr>
            <p:nvPr/>
          </p:nvSpPr>
          <p:spPr>
            <a:xfrm>
              <a:off x="705165" y="2109536"/>
              <a:ext cx="1219200" cy="1219200"/>
            </a:xfrm>
            <a:prstGeom prst="rect">
              <a:avLst/>
            </a:prstGeom>
            <a:noFill/>
          </p:spPr>
          <p:txBody>
            <a:bodyPr wrap="none" lIns="0" tIns="0" rIns="0" bIns="0" rtlCol="0" anchor="ctr" anchorCtr="0">
              <a:noAutofit/>
            </a:bodyPr>
            <a:lstStyle/>
            <a:p>
              <a:pPr algn="ctr"/>
              <a:r>
                <a:rPr lang="en-US" sz="6000" dirty="0" smtClean="0">
                  <a:solidFill>
                    <a:schemeClr val="bg1"/>
                  </a:solidFill>
                  <a:latin typeface="FontAwesome" pitchFamily="2" charset="0"/>
                </a:rPr>
                <a:t></a:t>
              </a:r>
              <a:endParaRPr lang="ru-RU" sz="6600" dirty="0">
                <a:solidFill>
                  <a:schemeClr val="bg1"/>
                </a:solidFill>
              </a:endParaRPr>
            </a:p>
          </p:txBody>
        </p:sp>
      </p:grpSp>
      <p:grpSp>
        <p:nvGrpSpPr>
          <p:cNvPr id="4" name="Group 3"/>
          <p:cNvGrpSpPr/>
          <p:nvPr/>
        </p:nvGrpSpPr>
        <p:grpSpPr>
          <a:xfrm>
            <a:off x="2713631" y="1919738"/>
            <a:ext cx="1532626" cy="1532626"/>
            <a:chOff x="2713631" y="1919738"/>
            <a:chExt cx="1532626" cy="1532626"/>
          </a:xfrm>
        </p:grpSpPr>
        <p:sp>
          <p:nvSpPr>
            <p:cNvPr id="21" name="Oval 20"/>
            <p:cNvSpPr/>
            <p:nvPr/>
          </p:nvSpPr>
          <p:spPr>
            <a:xfrm>
              <a:off x="2713631" y="1919738"/>
              <a:ext cx="1532626" cy="15326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a:spLocks noChangeAspect="1"/>
            </p:cNvSpPr>
            <p:nvPr/>
          </p:nvSpPr>
          <p:spPr>
            <a:xfrm>
              <a:off x="2908444" y="2049380"/>
              <a:ext cx="1143000" cy="1143000"/>
            </a:xfrm>
            <a:prstGeom prst="rect">
              <a:avLst/>
            </a:prstGeom>
            <a:noFill/>
          </p:spPr>
          <p:txBody>
            <a:bodyPr wrap="none" lIns="0" tIns="0" rIns="0" bIns="0" rtlCol="0" anchor="ctr" anchorCtr="0">
              <a:noAutofit/>
            </a:bodyPr>
            <a:lstStyle/>
            <a:p>
              <a:pPr algn="ctr"/>
              <a:r>
                <a:rPr lang="en-US" sz="6000" dirty="0" smtClean="0">
                  <a:solidFill>
                    <a:schemeClr val="bg1"/>
                  </a:solidFill>
                  <a:latin typeface="FontAwesome" pitchFamily="2" charset="0"/>
                </a:rPr>
                <a:t></a:t>
              </a:r>
              <a:endParaRPr lang="en-US" sz="5400" dirty="0">
                <a:solidFill>
                  <a:schemeClr val="bg1"/>
                </a:solidFill>
                <a:latin typeface="FontAwesome" pitchFamily="2" charset="0"/>
              </a:endParaRPr>
            </a:p>
          </p:txBody>
        </p:sp>
      </p:grpSp>
      <p:grpSp>
        <p:nvGrpSpPr>
          <p:cNvPr id="8" name="Group 7"/>
          <p:cNvGrpSpPr/>
          <p:nvPr/>
        </p:nvGrpSpPr>
        <p:grpSpPr>
          <a:xfrm>
            <a:off x="4893862" y="1919738"/>
            <a:ext cx="1532626" cy="1532626"/>
            <a:chOff x="4893862" y="1919738"/>
            <a:chExt cx="1532626" cy="1532626"/>
          </a:xfrm>
        </p:grpSpPr>
        <p:sp>
          <p:nvSpPr>
            <p:cNvPr id="27" name="Oval 26"/>
            <p:cNvSpPr/>
            <p:nvPr/>
          </p:nvSpPr>
          <p:spPr>
            <a:xfrm>
              <a:off x="4893862" y="1919738"/>
              <a:ext cx="1532626" cy="15326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a:spLocks noChangeAspect="1"/>
            </p:cNvSpPr>
            <p:nvPr/>
          </p:nvSpPr>
          <p:spPr>
            <a:xfrm>
              <a:off x="5107448" y="2120620"/>
              <a:ext cx="1079780" cy="1079780"/>
            </a:xfrm>
            <a:prstGeom prst="rect">
              <a:avLst/>
            </a:prstGeom>
            <a:noFill/>
          </p:spPr>
          <p:txBody>
            <a:bodyPr wrap="none" lIns="0" tIns="0" rIns="0" bIns="0" rtlCol="0" anchor="ctr" anchorCtr="0">
              <a:noAutofit/>
            </a:bodyPr>
            <a:lstStyle/>
            <a:p>
              <a:pPr algn="ctr"/>
              <a:r>
                <a:rPr lang="en-US" sz="5400" dirty="0" smtClean="0">
                  <a:solidFill>
                    <a:schemeClr val="bg1"/>
                  </a:solidFill>
                  <a:latin typeface="Consolas" panose="020B0609020204030204" pitchFamily="49" charset="0"/>
                  <a:cs typeface="Consolas" panose="020B0609020204030204" pitchFamily="49" charset="0"/>
                </a:rPr>
                <a:t>{}</a:t>
              </a:r>
              <a:endParaRPr lang="ru-RU" sz="7200" dirty="0">
                <a:solidFill>
                  <a:schemeClr val="bg1"/>
                </a:solidFill>
                <a:latin typeface="Consolas" panose="020B0609020204030204" pitchFamily="49" charset="0"/>
                <a:cs typeface="Consolas" panose="020B0609020204030204" pitchFamily="49" charset="0"/>
              </a:endParaRPr>
            </a:p>
          </p:txBody>
        </p:sp>
      </p:grpSp>
      <p:sp>
        <p:nvSpPr>
          <p:cNvPr id="33" name="Rounded Rectangle 32"/>
          <p:cNvSpPr/>
          <p:nvPr/>
        </p:nvSpPr>
        <p:spPr>
          <a:xfrm>
            <a:off x="8481837"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smtClean="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553897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590800" y="1665962"/>
            <a:ext cx="6248400" cy="1126800"/>
          </a:xfrm>
        </p:spPr>
        <p:txBody>
          <a:bodyPr>
            <a:noAutofit/>
          </a:bodyPr>
          <a:lstStyle/>
          <a:p>
            <a:r>
              <a:rPr lang="en-US" dirty="0" smtClean="0">
                <a:solidFill>
                  <a:schemeClr val="bg1"/>
                </a:solidFill>
                <a:latin typeface="+mj-lt"/>
              </a:rPr>
              <a:t>USER CREDENTIALS</a:t>
            </a:r>
          </a:p>
          <a:p>
            <a:r>
              <a:rPr lang="en-US" dirty="0" smtClean="0"/>
              <a:t>User generated, tied directly to a Microsoft account, not a given Web Site. Do not share.</a:t>
            </a:r>
          </a:p>
          <a:p>
            <a:r>
              <a:rPr lang="en-US" dirty="0" smtClean="0"/>
              <a:t> </a:t>
            </a:r>
          </a:p>
        </p:txBody>
      </p:sp>
      <p:sp>
        <p:nvSpPr>
          <p:cNvPr id="5" name="Title 4"/>
          <p:cNvSpPr>
            <a:spLocks noGrp="1"/>
          </p:cNvSpPr>
          <p:nvPr>
            <p:ph type="title"/>
          </p:nvPr>
        </p:nvSpPr>
        <p:spPr/>
        <p:txBody>
          <a:bodyPr/>
          <a:lstStyle/>
          <a:p>
            <a:r>
              <a:rPr lang="en-US" dirty="0" smtClean="0"/>
              <a:t>AUTHENTICATION</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deployment credentials</a:t>
            </a:r>
            <a:endParaRPr lang="en-US" dirty="0"/>
          </a:p>
        </p:txBody>
      </p:sp>
      <p:grpSp>
        <p:nvGrpSpPr>
          <p:cNvPr id="2" name="Group 1"/>
          <p:cNvGrpSpPr/>
          <p:nvPr/>
        </p:nvGrpSpPr>
        <p:grpSpPr>
          <a:xfrm>
            <a:off x="787364" y="1665962"/>
            <a:ext cx="1166696" cy="1126800"/>
            <a:chOff x="578712" y="1600200"/>
            <a:chExt cx="1584000" cy="1584000"/>
          </a:xfrm>
        </p:grpSpPr>
        <p:sp>
          <p:nvSpPr>
            <p:cNvPr id="7" name="Oval 6"/>
            <p:cNvSpPr/>
            <p:nvPr/>
          </p:nvSpPr>
          <p:spPr>
            <a:xfrm>
              <a:off x="578712"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noChangeAspect="1"/>
            </p:cNvSpPr>
            <p:nvPr/>
          </p:nvSpPr>
          <p:spPr>
            <a:xfrm>
              <a:off x="799211" y="1707719"/>
              <a:ext cx="1143000" cy="1143001"/>
            </a:xfrm>
            <a:prstGeom prst="rect">
              <a:avLst/>
            </a:prstGeom>
            <a:noFill/>
          </p:spPr>
          <p:txBody>
            <a:bodyPr wrap="none" lIns="0" tIns="0" rIns="0" bIns="0" rtlCol="0" anchor="ctr" anchorCtr="0">
              <a:noAutofit/>
            </a:bodyPr>
            <a:lstStyle/>
            <a:p>
              <a:pPr algn="ctr"/>
              <a:r>
                <a:rPr lang="en-US" sz="4800" dirty="0" smtClean="0">
                  <a:solidFill>
                    <a:schemeClr val="bg1"/>
                  </a:solidFill>
                  <a:latin typeface="FontAwesome" pitchFamily="2" charset="0"/>
                </a:rPr>
                <a:t></a:t>
              </a:r>
              <a:endParaRPr lang="en-US" sz="4800" dirty="0">
                <a:solidFill>
                  <a:schemeClr val="bg1"/>
                </a:solidFill>
                <a:latin typeface="FontAwesome" pitchFamily="2" charset="0"/>
              </a:endParaRPr>
            </a:p>
          </p:txBody>
        </p:sp>
      </p:grpSp>
      <p:sp>
        <p:nvSpPr>
          <p:cNvPr id="8" name="Oval 7"/>
          <p:cNvSpPr/>
          <p:nvPr/>
        </p:nvSpPr>
        <p:spPr>
          <a:xfrm>
            <a:off x="787364" y="3218281"/>
            <a:ext cx="1166696" cy="1126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976591" y="3390900"/>
            <a:ext cx="788242" cy="7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p:nvPr/>
        </p:nvSpPr>
        <p:spPr>
          <a:xfrm>
            <a:off x="787364" y="4770600"/>
            <a:ext cx="1166696" cy="112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072" y="5046587"/>
            <a:ext cx="573278" cy="574826"/>
          </a:xfrm>
          <a:prstGeom prst="rect">
            <a:avLst/>
          </a:prstGeom>
        </p:spPr>
      </p:pic>
      <p:sp>
        <p:nvSpPr>
          <p:cNvPr id="22" name="Text Placeholder 2"/>
          <p:cNvSpPr txBox="1">
            <a:spLocks/>
          </p:cNvSpPr>
          <p:nvPr/>
        </p:nvSpPr>
        <p:spPr>
          <a:xfrm>
            <a:off x="2590800" y="3218281"/>
            <a:ext cx="6248400"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latin typeface="+mj-lt"/>
              </a:rPr>
              <a:t>SITE CREDENTIALS</a:t>
            </a:r>
          </a:p>
          <a:p>
            <a:r>
              <a:rPr lang="en-US" dirty="0" smtClean="0"/>
              <a:t>Auto generated, following </a:t>
            </a:r>
            <a:r>
              <a:rPr lang="en-US" dirty="0" smtClean="0">
                <a:latin typeface="Consolas" panose="020B0609020204030204" pitchFamily="49" charset="0"/>
                <a:cs typeface="Consolas" panose="020B0609020204030204" pitchFamily="49" charset="0"/>
              </a:rPr>
              <a:t>$site-name</a:t>
            </a:r>
            <a:r>
              <a:rPr lang="en-US" dirty="0" smtClean="0"/>
              <a:t> convention. Specific to a given site, meant to share with tooling via publish profile.</a:t>
            </a:r>
          </a:p>
          <a:p>
            <a:r>
              <a:rPr lang="en-US" dirty="0" smtClean="0"/>
              <a:t> </a:t>
            </a:r>
          </a:p>
        </p:txBody>
      </p:sp>
      <p:sp>
        <p:nvSpPr>
          <p:cNvPr id="23" name="Text Placeholder 2"/>
          <p:cNvSpPr txBox="1">
            <a:spLocks/>
          </p:cNvSpPr>
          <p:nvPr/>
        </p:nvSpPr>
        <p:spPr>
          <a:xfrm>
            <a:off x="2590800" y="4770600"/>
            <a:ext cx="6248400"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latin typeface="+mj-lt"/>
              </a:rPr>
              <a:t>MICROSOFT ACCOUNT</a:t>
            </a:r>
          </a:p>
          <a:p>
            <a:r>
              <a:rPr lang="en-US" dirty="0" smtClean="0"/>
              <a:t>A Microsoft account can be used for accessing the Azure portal, but not for anything specific to Web Sites.</a:t>
            </a:r>
          </a:p>
        </p:txBody>
      </p:sp>
      <p:sp>
        <p:nvSpPr>
          <p:cNvPr id="24" name="TextBox 23"/>
          <p:cNvSpPr txBox="1"/>
          <p:nvPr/>
        </p:nvSpPr>
        <p:spPr>
          <a:xfrm>
            <a:off x="2213263" y="1490598"/>
            <a:ext cx="537702" cy="646331"/>
          </a:xfrm>
          <a:prstGeom prst="rect">
            <a:avLst/>
          </a:prstGeom>
          <a:noFill/>
        </p:spPr>
        <p:txBody>
          <a:bodyPr wrap="square" rtlCol="0">
            <a:spAutoFit/>
          </a:bodyPr>
          <a:lstStyle/>
          <a:p>
            <a:r>
              <a:rPr lang="en-US" sz="3600" dirty="0" smtClean="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5" name="TextBox 24"/>
          <p:cNvSpPr txBox="1"/>
          <p:nvPr/>
        </p:nvSpPr>
        <p:spPr>
          <a:xfrm>
            <a:off x="2213263" y="3066640"/>
            <a:ext cx="537702" cy="646331"/>
          </a:xfrm>
          <a:prstGeom prst="rect">
            <a:avLst/>
          </a:prstGeom>
          <a:noFill/>
        </p:spPr>
        <p:txBody>
          <a:bodyPr wrap="square" rtlCol="0">
            <a:spAutoFit/>
          </a:bodyPr>
          <a:lstStyle/>
          <a:p>
            <a:r>
              <a:rPr lang="en-US" sz="3600" dirty="0" smtClean="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6" name="TextBox 25"/>
          <p:cNvSpPr txBox="1"/>
          <p:nvPr/>
        </p:nvSpPr>
        <p:spPr>
          <a:xfrm>
            <a:off x="2213263" y="4604738"/>
            <a:ext cx="537702" cy="646331"/>
          </a:xfrm>
          <a:prstGeom prst="rect">
            <a:avLst/>
          </a:prstGeom>
          <a:noFill/>
        </p:spPr>
        <p:txBody>
          <a:bodyPr wrap="square" rtlCol="0">
            <a:spAutoFit/>
          </a:bodyPr>
          <a:lstStyle/>
          <a:p>
            <a:r>
              <a:rPr lang="en-US" sz="3600" dirty="0" smtClean="0">
                <a:solidFill>
                  <a:srgbClr val="C00000"/>
                </a:solidFill>
                <a:latin typeface="Wingdings" panose="05000000000000000000" pitchFamily="2" charset="2"/>
              </a:rPr>
              <a:t>û</a:t>
            </a:r>
            <a:endParaRPr lang="en-US" sz="3600" dirty="0">
              <a:solidFill>
                <a:srgbClr val="C00000"/>
              </a:solidFill>
              <a:latin typeface="Wingdings" panose="05000000000000000000" pitchFamily="2" charset="2"/>
            </a:endParaRPr>
          </a:p>
        </p:txBody>
      </p:sp>
    </p:spTree>
    <p:extLst>
      <p:ext uri="{BB962C8B-B14F-4D97-AF65-F5344CB8AC3E}">
        <p14:creationId xmlns:p14="http://schemas.microsoft.com/office/powerpoint/2010/main" val="296878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 y="0"/>
            <a:ext cx="10272948" cy="6876845"/>
          </a:xfrm>
          <a:prstGeom prst="rect">
            <a:avLst/>
          </a:prstGeom>
        </p:spPr>
      </p:pic>
      <p:grpSp>
        <p:nvGrpSpPr>
          <p:cNvPr id="6" name="Group 5"/>
          <p:cNvGrpSpPr/>
          <p:nvPr/>
        </p:nvGrpSpPr>
        <p:grpSpPr>
          <a:xfrm>
            <a:off x="0" y="1905000"/>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920181"/>
              <a:ext cx="3505200" cy="523220"/>
            </a:xfrm>
            <a:prstGeom prst="rect">
              <a:avLst/>
            </a:prstGeom>
            <a:noFill/>
          </p:spPr>
          <p:txBody>
            <a:bodyPr wrap="square" rtlCol="0" anchor="ctr">
              <a:spAutoFit/>
            </a:bodyPr>
            <a:lstStyle/>
            <a:p>
              <a:r>
                <a:rPr lang="en-US" sz="2800" dirty="0" smtClean="0">
                  <a:solidFill>
                    <a:schemeClr val="bg1"/>
                  </a:solidFill>
                  <a:latin typeface="+mj-lt"/>
                </a:rPr>
                <a:t>CONFIGURATION</a:t>
              </a:r>
              <a:endParaRPr lang="en-US" sz="2800" dirty="0">
                <a:solidFill>
                  <a:schemeClr val="bg1"/>
                </a:solidFill>
                <a:latin typeface="+mj-lt"/>
              </a:endParaRPr>
            </a:p>
          </p:txBody>
        </p:sp>
        <p:sp>
          <p:nvSpPr>
            <p:cNvPr id="7" name="TextBox 6"/>
            <p:cNvSpPr txBox="1">
              <a:spLocks noChangeAspect="1"/>
            </p:cNvSpPr>
            <p:nvPr/>
          </p:nvSpPr>
          <p:spPr>
            <a:xfrm>
              <a:off x="1219200" y="2377072"/>
              <a:ext cx="1176370" cy="1176370"/>
            </a:xfrm>
            <a:prstGeom prst="rect">
              <a:avLst/>
            </a:prstGeom>
            <a:noFill/>
          </p:spPr>
          <p:txBody>
            <a:bodyPr wrap="none" lIns="0" tIns="0" rIns="0" bIns="0" rtlCol="0" anchor="ctr" anchorCtr="0">
              <a:noAutofit/>
            </a:bodyPr>
            <a:lstStyle/>
            <a:p>
              <a:pPr algn="ctr"/>
              <a:r>
                <a:rPr lang="en-US" sz="13800" dirty="0" smtClean="0">
                  <a:latin typeface="Modern Pictograms" pitchFamily="50" charset="0"/>
                </a:rPr>
                <a:t>(</a:t>
              </a:r>
              <a:endParaRPr lang="ru-RU" sz="13800" dirty="0"/>
            </a:p>
          </p:txBody>
        </p:sp>
      </p:grpSp>
      <p:sp>
        <p:nvSpPr>
          <p:cNvPr id="9" name="TextBox 8"/>
          <p:cNvSpPr txBox="1"/>
          <p:nvPr/>
        </p:nvSpPr>
        <p:spPr>
          <a:xfrm>
            <a:off x="3699858" y="4816317"/>
            <a:ext cx="615684" cy="615684"/>
          </a:xfrm>
          <a:prstGeom prst="ellipse">
            <a:avLst/>
          </a:prstGeom>
          <a:solidFill>
            <a:schemeClr val="tx2"/>
          </a:solidFill>
        </p:spPr>
        <p:txBody>
          <a:bodyPr wrap="none" lIns="0" tIns="0" rIns="0" bIns="0" rtlCol="0" anchor="ctr">
            <a:noAutofit/>
          </a:bodyPr>
          <a:lstStyle/>
          <a:p>
            <a:pPr algn="ctr"/>
            <a:r>
              <a:rPr lang="en-US" sz="3200" b="1" dirty="0" smtClean="0">
                <a:solidFill>
                  <a:schemeClr val="bg1"/>
                </a:solidFill>
                <a:latin typeface="Novecento sans wide Book" panose="00000405000000000000" pitchFamily="50" charset="0"/>
              </a:rPr>
              <a:t>III</a:t>
            </a:r>
            <a:endParaRPr lang="ru-RU" sz="3200" dirty="0">
              <a:solidFill>
                <a:schemeClr val="bg1"/>
              </a:solidFill>
            </a:endParaRPr>
          </a:p>
        </p:txBody>
      </p:sp>
      <p:sp>
        <p:nvSpPr>
          <p:cNvPr id="11" name="TextBox 10"/>
          <p:cNvSpPr txBox="1">
            <a:spLocks noChangeAspect="1"/>
          </p:cNvSpPr>
          <p:nvPr/>
        </p:nvSpPr>
        <p:spPr>
          <a:xfrm>
            <a:off x="4267200" y="4272506"/>
            <a:ext cx="468000" cy="468000"/>
          </a:xfrm>
          <a:prstGeom prst="rect">
            <a:avLst/>
          </a:prstGeom>
          <a:noFill/>
        </p:spPr>
        <p:txBody>
          <a:bodyPr wrap="none" lIns="0" tIns="0" rIns="0" bIns="0" rtlCol="0" anchor="ctr" anchorCtr="0">
            <a:noAutofit/>
          </a:bodyPr>
          <a:lstStyle/>
          <a:p>
            <a:pPr algn="ctr"/>
            <a:r>
              <a:rPr lang="en-US" sz="2800" dirty="0" smtClean="0">
                <a:solidFill>
                  <a:schemeClr val="bg1"/>
                </a:solidFill>
                <a:latin typeface="FontAwesome" pitchFamily="2" charset="0"/>
              </a:rPr>
              <a:t></a:t>
            </a:r>
            <a:endParaRPr lang="en-US" sz="2800" dirty="0">
              <a:solidFill>
                <a:schemeClr val="bg1"/>
              </a:solidFill>
              <a:latin typeface="FontAwesome" pitchFamily="2" charset="0"/>
            </a:endParaRPr>
          </a:p>
        </p:txBody>
      </p:sp>
      <p:sp>
        <p:nvSpPr>
          <p:cNvPr id="12" name="Oval 11"/>
          <p:cNvSpPr/>
          <p:nvPr/>
        </p:nvSpPr>
        <p:spPr>
          <a:xfrm>
            <a:off x="135667" y="6248400"/>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599" y="5215424"/>
            <a:ext cx="3581400" cy="584775"/>
          </a:xfrm>
          <a:prstGeom prst="rect">
            <a:avLst/>
          </a:prstGeom>
          <a:noFill/>
        </p:spPr>
        <p:txBody>
          <a:bodyPr wrap="square" rtlCol="0" anchor="ctr">
            <a:spAutoFit/>
          </a:bodyPr>
          <a:lstStyle/>
          <a:p>
            <a:r>
              <a:rPr lang="en-US" sz="1600" dirty="0" smtClean="0">
                <a:solidFill>
                  <a:schemeClr val="accent4"/>
                </a:solidFill>
              </a:rPr>
              <a:t>Infinite flexibility.</a:t>
            </a:r>
          </a:p>
          <a:p>
            <a:r>
              <a:rPr lang="en-US" sz="1600" dirty="0" smtClean="0">
                <a:solidFill>
                  <a:schemeClr val="accent4"/>
                </a:solidFill>
              </a:rPr>
              <a:t>Comfortable model.</a:t>
            </a:r>
            <a:endParaRPr lang="en-US" sz="1600" dirty="0">
              <a:solidFill>
                <a:schemeClr val="accent4"/>
              </a:solidFill>
            </a:endParaRPr>
          </a:p>
        </p:txBody>
      </p:sp>
    </p:spTree>
    <p:extLst>
      <p:ext uri="{BB962C8B-B14F-4D97-AF65-F5344CB8AC3E}">
        <p14:creationId xmlns:p14="http://schemas.microsoft.com/office/powerpoint/2010/main" val="51041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CONFIGURATION</a:t>
            </a:r>
            <a:endParaRPr lang="en-US" dirty="0"/>
          </a:p>
        </p:txBody>
      </p:sp>
      <p:sp>
        <p:nvSpPr>
          <p:cNvPr id="6" name="Oval 5"/>
          <p:cNvSpPr/>
          <p:nvPr/>
        </p:nvSpPr>
        <p:spPr>
          <a:xfrm>
            <a:off x="1478529" y="1608392"/>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a:t>
            </a:r>
            <a:r>
              <a:rPr lang="en-US" sz="1400" dirty="0" smtClean="0">
                <a:solidFill>
                  <a:schemeClr val="accent3"/>
                </a:solidFill>
              </a:rPr>
              <a:t>pp </a:t>
            </a:r>
            <a:br>
              <a:rPr lang="en-US" sz="1400" dirty="0" smtClean="0">
                <a:solidFill>
                  <a:schemeClr val="accent3"/>
                </a:solidFill>
              </a:rPr>
            </a:br>
            <a:r>
              <a:rPr lang="en-US" sz="1400" dirty="0" smtClean="0">
                <a:solidFill>
                  <a:schemeClr val="accent3"/>
                </a:solidFill>
              </a:rPr>
              <a:t>host</a:t>
            </a:r>
            <a:endParaRPr lang="en-US" sz="1400" dirty="0">
              <a:solidFill>
                <a:schemeClr val="accent3"/>
              </a:solidFill>
            </a:endParaRPr>
          </a:p>
        </p:txBody>
      </p:sp>
      <p:sp>
        <p:nvSpPr>
          <p:cNvPr id="10" name="Oval 9"/>
          <p:cNvSpPr/>
          <p:nvPr/>
        </p:nvSpPr>
        <p:spPr>
          <a:xfrm>
            <a:off x="6216168" y="5255353"/>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accent3"/>
                </a:solidFill>
              </a:rPr>
              <a:t>azure overrides</a:t>
            </a:r>
            <a:endParaRPr lang="en-US" sz="1400" dirty="0">
              <a:solidFill>
                <a:schemeClr val="accent3"/>
              </a:solidFill>
            </a:endParaRPr>
          </a:p>
        </p:txBody>
      </p:sp>
      <p:sp>
        <p:nvSpPr>
          <p:cNvPr id="23" name="Oval 22"/>
          <p:cNvSpPr/>
          <p:nvPr/>
        </p:nvSpPr>
        <p:spPr>
          <a:xfrm>
            <a:off x="3870223"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root</a:t>
            </a:r>
            <a:br>
              <a:rPr lang="en-US" sz="1400" dirty="0" smtClean="0"/>
            </a:br>
            <a:r>
              <a:rPr lang="en-US" sz="1400" dirty="0" smtClean="0"/>
              <a:t>web</a:t>
            </a:r>
            <a:endParaRPr lang="en-US" sz="1400" dirty="0"/>
          </a:p>
        </p:txBody>
      </p:sp>
      <p:sp>
        <p:nvSpPr>
          <p:cNvPr id="24" name="Oval 23"/>
          <p:cNvSpPr/>
          <p:nvPr/>
        </p:nvSpPr>
        <p:spPr>
          <a:xfrm>
            <a:off x="62150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machine</a:t>
            </a:r>
            <a:endParaRPr lang="en-US" sz="1400" dirty="0"/>
          </a:p>
        </p:txBody>
      </p:sp>
      <p:sp>
        <p:nvSpPr>
          <p:cNvPr id="25" name="Oval 24"/>
          <p:cNvSpPr/>
          <p:nvPr/>
        </p:nvSpPr>
        <p:spPr>
          <a:xfrm>
            <a:off x="3870492" y="3432766"/>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web</a:t>
            </a:r>
            <a:endParaRPr lang="en-US" sz="1400" dirty="0"/>
          </a:p>
        </p:txBody>
      </p:sp>
      <p:sp>
        <p:nvSpPr>
          <p:cNvPr id="27" name="Oval 26"/>
          <p:cNvSpPr/>
          <p:nvPr/>
        </p:nvSpPr>
        <p:spPr>
          <a:xfrm>
            <a:off x="3870223" y="5255353"/>
            <a:ext cx="1194608" cy="1194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i="1" dirty="0" smtClean="0"/>
              <a:t>final</a:t>
            </a:r>
            <a:endParaRPr lang="en-US" sz="1400" i="1" dirty="0"/>
          </a:p>
        </p:txBody>
      </p:sp>
      <p:cxnSp>
        <p:nvCxnSpPr>
          <p:cNvPr id="30" name="Straight Arrow Connector 29"/>
          <p:cNvCxnSpPr>
            <a:stCxn id="23" idx="6"/>
            <a:endCxn id="24" idx="2"/>
          </p:cNvCxnSpPr>
          <p:nvPr/>
        </p:nvCxnSpPr>
        <p:spPr>
          <a:xfrm>
            <a:off x="5064831" y="2207482"/>
            <a:ext cx="115024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0"/>
            <a:endCxn id="25" idx="4"/>
          </p:cNvCxnSpPr>
          <p:nvPr/>
        </p:nvCxnSpPr>
        <p:spPr>
          <a:xfrm flipV="1">
            <a:off x="4467527" y="4627374"/>
            <a:ext cx="269" cy="627979"/>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p:nvPr>
        </p:nvSpPr>
        <p:spPr/>
        <p:txBody>
          <a:bodyPr/>
          <a:lstStyle/>
          <a:p>
            <a:r>
              <a:rPr lang="en-US" dirty="0" smtClean="0"/>
              <a:t>hierarchy</a:t>
            </a:r>
            <a:endParaRPr lang="en-US" dirty="0"/>
          </a:p>
        </p:txBody>
      </p:sp>
      <p:cxnSp>
        <p:nvCxnSpPr>
          <p:cNvPr id="38" name="Straight Arrow Connector 37"/>
          <p:cNvCxnSpPr>
            <a:stCxn id="23" idx="4"/>
            <a:endCxn id="25" idx="0"/>
          </p:cNvCxnSpPr>
          <p:nvPr/>
        </p:nvCxnSpPr>
        <p:spPr>
          <a:xfrm>
            <a:off x="4467527" y="2804786"/>
            <a:ext cx="269" cy="62798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6" idx="6"/>
          </p:cNvCxnSpPr>
          <p:nvPr/>
        </p:nvCxnSpPr>
        <p:spPr>
          <a:xfrm flipH="1" flipV="1">
            <a:off x="2673137" y="2205696"/>
            <a:ext cx="1197086" cy="1786"/>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6"/>
            <a:endCxn id="10" idx="2"/>
          </p:cNvCxnSpPr>
          <p:nvPr/>
        </p:nvCxnSpPr>
        <p:spPr>
          <a:xfrm>
            <a:off x="5064831" y="5852657"/>
            <a:ext cx="115133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478529" y="1608392"/>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smtClean="0">
                <a:cs typeface="Consolas" panose="020B0609020204030204" pitchFamily="49" charset="0"/>
              </a:rPr>
              <a:t>XDT</a:t>
            </a:r>
            <a:endParaRPr lang="en-US" sz="700" dirty="0">
              <a:cs typeface="Consolas" panose="020B0609020204030204" pitchFamily="49" charset="0"/>
            </a:endParaRPr>
          </a:p>
        </p:txBody>
      </p:sp>
      <p:sp>
        <p:nvSpPr>
          <p:cNvPr id="83" name="Oval 82"/>
          <p:cNvSpPr/>
          <p:nvPr/>
        </p:nvSpPr>
        <p:spPr>
          <a:xfrm>
            <a:off x="3870223" y="3483922"/>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smtClean="0"/>
              <a:t>XDT</a:t>
            </a:r>
            <a:endParaRPr lang="en-US" sz="1400" dirty="0"/>
          </a:p>
        </p:txBody>
      </p:sp>
      <p:sp>
        <p:nvSpPr>
          <p:cNvPr id="17" name="Rounded Rectangle 16"/>
          <p:cNvSpPr/>
          <p:nvPr/>
        </p:nvSpPr>
        <p:spPr>
          <a:xfrm>
            <a:off x="8481837"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smtClean="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961647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1730477"/>
            <a:ext cx="8229600" cy="3908323"/>
          </a:xfrm>
        </p:spPr>
        <p:txBody>
          <a:bodyPr>
            <a:noAutofit/>
          </a:bodyPr>
          <a:lstStyle/>
          <a:p>
            <a:r>
              <a:rPr lang="en-US" sz="1300" dirty="0" smtClean="0">
                <a:latin typeface="Consolas" panose="020B0609020204030204" pitchFamily="49" charset="0"/>
                <a:cs typeface="Consolas" panose="020B0609020204030204" pitchFamily="49" charset="0"/>
              </a:rPr>
              <a:t>&lt;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configuration </a:t>
            </a:r>
            <a:r>
              <a:rPr lang="en-US" sz="13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300" dirty="0">
                <a:latin typeface="Consolas" panose="020B0609020204030204" pitchFamily="49" charset="0"/>
                <a:cs typeface="Consolas" panose="020B0609020204030204" pitchFamily="49" charset="0"/>
              </a:rPr>
              <a:t>="</a:t>
            </a:r>
            <a:r>
              <a:rPr lang="en-US" sz="13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mimeMap</a:t>
            </a:r>
            <a:r>
              <a:rPr lang="en-US" sz="1300" dirty="0">
                <a:solidFill>
                  <a:schemeClr val="accent3">
                    <a:lumMod val="60000"/>
                    <a:lumOff val="40000"/>
                  </a:schemeClr>
                </a:solidFill>
                <a:latin typeface="Consolas" panose="020B0609020204030204" pitchFamily="49" charset="0"/>
                <a:cs typeface="Consolas" panose="020B0609020204030204" pitchFamily="49" charset="0"/>
              </a:rPr>
              <a:t> </a:t>
            </a:r>
            <a:r>
              <a:rPr lang="en-US" sz="1300" dirty="0" err="1" smtClean="0">
                <a:solidFill>
                  <a:schemeClr val="accent3">
                    <a:lumMod val="20000"/>
                    <a:lumOff val="80000"/>
                  </a:schemeClr>
                </a:solidFill>
                <a:latin typeface="Consolas" panose="020B0609020204030204" pitchFamily="49" charset="0"/>
                <a:cs typeface="Consolas" panose="020B0609020204030204" pitchFamily="49" charset="0"/>
              </a:rPr>
              <a:t>fileExtension</a:t>
            </a:r>
            <a:r>
              <a:rPr lang="en-US" sz="1300" dirty="0" smtClean="0">
                <a:latin typeface="Consolas" panose="020B0609020204030204" pitchFamily="49" charset="0"/>
                <a:cs typeface="Consolas" panose="020B0609020204030204" pitchFamily="49" charset="0"/>
              </a:rPr>
              <a:t>="</a:t>
            </a:r>
            <a:r>
              <a:rPr lang="en-US" sz="1300" dirty="0" smtClean="0">
                <a:solidFill>
                  <a:schemeClr val="bg1"/>
                </a:solidFill>
                <a:latin typeface="Consolas" panose="020B0609020204030204" pitchFamily="49" charset="0"/>
                <a:cs typeface="Consolas" panose="020B0609020204030204" pitchFamily="49" charset="0"/>
              </a:rPr>
              <a:t>.</a:t>
            </a:r>
            <a:r>
              <a:rPr lang="en-US" sz="1300" dirty="0" err="1" smtClean="0">
                <a:solidFill>
                  <a:schemeClr val="bg1"/>
                </a:solidFill>
                <a:latin typeface="Consolas" panose="020B0609020204030204" pitchFamily="49" charset="0"/>
                <a:cs typeface="Consolas" panose="020B0609020204030204" pitchFamily="49" charset="0"/>
              </a:rPr>
              <a:t>svg</a:t>
            </a:r>
            <a:r>
              <a:rPr lang="en-US" sz="1300" dirty="0" smtClean="0">
                <a:latin typeface="Consolas" panose="020B0609020204030204" pitchFamily="49" charset="0"/>
                <a:cs typeface="Consolas" panose="020B0609020204030204" pitchFamily="49" charset="0"/>
              </a:rPr>
              <a:t>" </a:t>
            </a:r>
            <a:r>
              <a:rPr lang="en-US" sz="13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image/</a:t>
            </a:r>
            <a:r>
              <a:rPr lang="en-US" sz="1300" dirty="0" err="1">
                <a:solidFill>
                  <a:schemeClr val="bg1"/>
                </a:solidFill>
                <a:latin typeface="Consolas" panose="020B0609020204030204" pitchFamily="49" charset="0"/>
                <a:cs typeface="Consolas" panose="020B0609020204030204" pitchFamily="49" charset="0"/>
              </a:rPr>
              <a:t>svg+xml</a:t>
            </a:r>
            <a:r>
              <a:rPr lang="en-US" sz="1300" dirty="0">
                <a:latin typeface="Consolas" panose="020B0609020204030204" pitchFamily="49" charset="0"/>
                <a:cs typeface="Consolas" panose="020B0609020204030204" pitchFamily="49" charset="0"/>
              </a:rPr>
              <a:t>" </a:t>
            </a:r>
            <a:r>
              <a:rPr lang="en-US" sz="13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Insert</a:t>
            </a:r>
            <a:r>
              <a:rPr lang="en-US" sz="1300" dirty="0">
                <a:latin typeface="Consolas" panose="020B0609020204030204" pitchFamily="49" charset="0"/>
                <a:cs typeface="Consolas" panose="020B0609020204030204" pitchFamily="49" charset="0"/>
              </a:rPr>
              <a:t>" /&gt;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300" dirty="0" smtClean="0">
                <a:latin typeface="Consolas" panose="020B0609020204030204" pitchFamily="49" charset="0"/>
                <a:cs typeface="Consolas" panose="020B0609020204030204" pitchFamily="49" charset="0"/>
              </a:rPr>
              <a:t>&gt;</a:t>
            </a:r>
            <a:endParaRPr lang="en-US" sz="1300" dirty="0">
              <a:latin typeface="Consolas" panose="020B0609020204030204" pitchFamily="49" charset="0"/>
              <a:cs typeface="Consolas" panose="020B0609020204030204" pitchFamily="49" charset="0"/>
            </a:endParaRP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300" dirty="0">
                <a:latin typeface="Consolas" panose="020B0609020204030204" pitchFamily="49" charset="0"/>
                <a:cs typeface="Consolas" panose="020B0609020204030204" pitchFamily="49" charset="0"/>
              </a:rPr>
              <a:t> </a:t>
            </a:r>
            <a:r>
              <a:rPr lang="en-US" sz="13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image/</a:t>
            </a:r>
            <a:r>
              <a:rPr lang="en-US" sz="1300" dirty="0" err="1">
                <a:solidFill>
                  <a:schemeClr val="bg1"/>
                </a:solidFill>
                <a:latin typeface="Consolas" panose="020B0609020204030204" pitchFamily="49" charset="0"/>
                <a:cs typeface="Consolas" panose="020B0609020204030204" pitchFamily="49" charset="0"/>
              </a:rPr>
              <a:t>svg+xml</a:t>
            </a:r>
            <a:r>
              <a:rPr lang="en-US" sz="1300" dirty="0">
                <a:latin typeface="Consolas" panose="020B0609020204030204" pitchFamily="49" charset="0"/>
                <a:cs typeface="Consolas" panose="020B0609020204030204" pitchFamily="49" charset="0"/>
              </a:rPr>
              <a:t>" </a:t>
            </a:r>
            <a:r>
              <a:rPr lang="en-US" sz="1300" dirty="0">
                <a:solidFill>
                  <a:schemeClr val="accent3">
                    <a:lumMod val="20000"/>
                    <a:lumOff val="80000"/>
                  </a:schemeClr>
                </a:solidFill>
                <a:latin typeface="Consolas" panose="020B0609020204030204" pitchFamily="49" charset="0"/>
                <a:cs typeface="Consolas" panose="020B0609020204030204" pitchFamily="49" charset="0"/>
              </a:rPr>
              <a:t>enabled</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true</a:t>
            </a:r>
            <a:r>
              <a:rPr lang="en-US" sz="1300" dirty="0">
                <a:latin typeface="Consolas" panose="020B0609020204030204" pitchFamily="49" charset="0"/>
                <a:cs typeface="Consolas" panose="020B0609020204030204" pitchFamily="49" charset="0"/>
              </a:rPr>
              <a:t>" </a:t>
            </a:r>
            <a:r>
              <a:rPr lang="en-US" sz="13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Insert</a:t>
            </a:r>
            <a:r>
              <a:rPr lang="en-US" sz="1300" dirty="0">
                <a:latin typeface="Consolas" panose="020B0609020204030204" pitchFamily="49" charset="0"/>
                <a:cs typeface="Consolas" panose="020B0609020204030204" pitchFamily="49" charset="0"/>
              </a:rPr>
              <a:t>" /&gt;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3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t>
            </a:r>
            <a:r>
              <a:rPr lang="en-US" dirty="0" err="1" smtClean="0"/>
              <a:t>svg</a:t>
            </a:r>
            <a:r>
              <a:rPr lang="en-US" dirty="0" smtClean="0"/>
              <a:t> configuration</a:t>
            </a:r>
            <a:endParaRPr lang="en-US" dirty="0"/>
          </a:p>
        </p:txBody>
      </p:sp>
    </p:spTree>
    <p:extLst>
      <p:ext uri="{BB962C8B-B14F-4D97-AF65-F5344CB8AC3E}">
        <p14:creationId xmlns:p14="http://schemas.microsoft.com/office/powerpoint/2010/main" val="305557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1730477"/>
            <a:ext cx="8229600" cy="3908323"/>
          </a:xfrm>
        </p:spPr>
        <p:txBody>
          <a:bodyPr>
            <a:noAutofit/>
          </a:bodyPr>
          <a:lstStyle/>
          <a:p>
            <a:r>
              <a:rPr lang="en-US" sz="1300" dirty="0">
                <a:latin typeface="Consolas" panose="020B0609020204030204" pitchFamily="49" charset="0"/>
                <a:cs typeface="Consolas" panose="020B0609020204030204" pitchFamily="49" charset="0"/>
              </a:rPr>
              <a:t>&lt;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300" dirty="0">
                <a:latin typeface="Consolas" panose="020B0609020204030204" pitchFamily="49" charset="0"/>
                <a:cs typeface="Consolas" panose="020B0609020204030204" pitchFamily="49" charset="0"/>
              </a:rPr>
              <a:t> </a:t>
            </a:r>
            <a:r>
              <a:rPr lang="en-US" sz="1300" dirty="0" err="1">
                <a:latin typeface="Consolas" panose="020B0609020204030204" pitchFamily="49" charset="0"/>
                <a:cs typeface="Consolas" panose="020B0609020204030204" pitchFamily="49" charset="0"/>
              </a:rPr>
              <a:t>xmlns:xdt</a:t>
            </a:r>
            <a:r>
              <a:rPr lang="en-US" sz="1300" dirty="0">
                <a:latin typeface="Consolas" panose="020B0609020204030204" pitchFamily="49" charset="0"/>
                <a:cs typeface="Consolas" panose="020B0609020204030204" pitchFamily="49" charset="0"/>
              </a:rPr>
              <a:t>="</a:t>
            </a:r>
            <a:r>
              <a:rPr lang="en-US" sz="13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300" dirty="0">
                <a:latin typeface="Consolas" panose="020B0609020204030204" pitchFamily="49" charset="0"/>
                <a:cs typeface="Consolas" panose="020B0609020204030204" pitchFamily="49" charset="0"/>
              </a:rPr>
              <a:t> </a:t>
            </a:r>
            <a:r>
              <a:rPr lang="en-US" sz="13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300" dirty="0">
                <a:latin typeface="Consolas" panose="020B0609020204030204" pitchFamily="49" charset="0"/>
                <a:cs typeface="Consolas" panose="020B0609020204030204" pitchFamily="49" charset="0"/>
              </a:rPr>
              <a:t>="</a:t>
            </a:r>
            <a:r>
              <a:rPr lang="en-US" sz="1300" b="1" dirty="0">
                <a:solidFill>
                  <a:schemeClr val="accent1"/>
                </a:solidFill>
                <a:latin typeface="Consolas" panose="020B0609020204030204" pitchFamily="49" charset="0"/>
                <a:cs typeface="Consolas" panose="020B0609020204030204" pitchFamily="49" charset="0"/>
              </a:rPr>
              <a:t>%XDT_SITENAME</a:t>
            </a:r>
            <a:r>
              <a:rPr lang="en-US" sz="1300" b="1" dirty="0" smtClean="0">
                <a:solidFill>
                  <a:schemeClr val="accent1"/>
                </a:solidFill>
                <a:latin typeface="Consolas" panose="020B0609020204030204" pitchFamily="49" charset="0"/>
                <a:cs typeface="Consolas" panose="020B0609020204030204" pitchFamily="49" charset="0"/>
              </a:rPr>
              <a:t>%</a:t>
            </a:r>
            <a:r>
              <a:rPr lang="en-US" sz="1300" dirty="0" smtClean="0">
                <a:latin typeface="Consolas" panose="020B0609020204030204" pitchFamily="49" charset="0"/>
                <a:cs typeface="Consolas" panose="020B0609020204030204" pitchFamily="49" charset="0"/>
              </a:rPr>
              <a:t>" </a:t>
            </a:r>
            <a:r>
              <a:rPr lang="en-US" sz="1300" dirty="0" err="1" smtClean="0">
                <a:solidFill>
                  <a:schemeClr val="accent3">
                    <a:lumMod val="20000"/>
                    <a:lumOff val="80000"/>
                  </a:schemeClr>
                </a:solidFill>
                <a:latin typeface="Consolas" panose="020B0609020204030204" pitchFamily="49" charset="0"/>
                <a:cs typeface="Consolas" panose="020B0609020204030204" pitchFamily="49" charset="0"/>
              </a:rPr>
              <a:t>queueLength</a:t>
            </a:r>
            <a:r>
              <a:rPr lang="en-US" sz="1300" dirty="0">
                <a:latin typeface="Consolas" panose="020B0609020204030204" pitchFamily="49" charset="0"/>
                <a:cs typeface="Consolas" panose="020B0609020204030204" pitchFamily="49" charset="0"/>
              </a:rPr>
              <a:t>="</a:t>
            </a:r>
            <a:r>
              <a:rPr lang="en-US" sz="1300" dirty="0" smtClean="0">
                <a:solidFill>
                  <a:schemeClr val="bg1"/>
                </a:solidFill>
                <a:latin typeface="Consolas" panose="020B0609020204030204" pitchFamily="49" charset="0"/>
                <a:cs typeface="Consolas" panose="020B0609020204030204" pitchFamily="49" charset="0"/>
              </a:rPr>
              <a:t>5000</a:t>
            </a:r>
            <a:r>
              <a:rPr lang="en-US" sz="1300" dirty="0" smtClean="0">
                <a:latin typeface="Consolas" panose="020B0609020204030204" pitchFamily="49" charset="0"/>
                <a:cs typeface="Consolas" panose="020B0609020204030204" pitchFamily="49" charset="0"/>
              </a:rPr>
              <a:t>" </a:t>
            </a:r>
          </a:p>
          <a:p>
            <a:r>
              <a:rPr lang="en-US" sz="1300" dirty="0" smtClean="0">
                <a:solidFill>
                  <a:schemeClr val="accent3">
                    <a:lumMod val="20000"/>
                    <a:lumOff val="80000"/>
                  </a:schemeClr>
                </a:solidFill>
                <a:latin typeface="Consolas" panose="020B0609020204030204" pitchFamily="49" charset="0"/>
                <a:cs typeface="Consolas" panose="020B0609020204030204" pitchFamily="49" charset="0"/>
              </a:rPr>
              <a:t>	</a:t>
            </a:r>
            <a:r>
              <a:rPr lang="en-US" sz="1300" dirty="0" err="1" smtClean="0">
                <a:solidFill>
                  <a:schemeClr val="accent3">
                    <a:lumMod val="20000"/>
                    <a:lumOff val="80000"/>
                  </a:schemeClr>
                </a:solidFill>
                <a:latin typeface="Consolas" panose="020B0609020204030204" pitchFamily="49" charset="0"/>
                <a:cs typeface="Consolas" panose="020B0609020204030204" pitchFamily="49" charset="0"/>
              </a:rPr>
              <a:t>xdt:Locator</a:t>
            </a:r>
            <a:r>
              <a:rPr lang="en-US" sz="1300" dirty="0">
                <a:latin typeface="Consolas" panose="020B0609020204030204" pitchFamily="49" charset="0"/>
                <a:cs typeface="Consolas" panose="020B0609020204030204" pitchFamily="49" charset="0"/>
              </a:rPr>
              <a:t>="</a:t>
            </a:r>
            <a:r>
              <a:rPr lang="en-US" sz="1300" dirty="0">
                <a:solidFill>
                  <a:schemeClr val="bg1"/>
                </a:solidFill>
                <a:latin typeface="Consolas" panose="020B0609020204030204" pitchFamily="49" charset="0"/>
                <a:cs typeface="Consolas" panose="020B0609020204030204" pitchFamily="49" charset="0"/>
              </a:rPr>
              <a:t>Match(name)</a:t>
            </a:r>
            <a:r>
              <a:rPr lang="en-US" sz="1300" dirty="0">
                <a:latin typeface="Consolas" panose="020B0609020204030204" pitchFamily="49" charset="0"/>
                <a:cs typeface="Consolas" panose="020B0609020204030204" pitchFamily="49" charset="0"/>
              </a:rPr>
              <a:t>" </a:t>
            </a:r>
            <a:r>
              <a:rPr lang="en-US" sz="1300" dirty="0" err="1" smtClean="0">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300" dirty="0">
                <a:latin typeface="Consolas" panose="020B0609020204030204" pitchFamily="49" charset="0"/>
                <a:cs typeface="Consolas" panose="020B0609020204030204" pitchFamily="49" charset="0"/>
              </a:rPr>
              <a:t>="</a:t>
            </a:r>
            <a:r>
              <a:rPr lang="en-US" sz="1300" dirty="0" err="1">
                <a:solidFill>
                  <a:schemeClr val="bg1"/>
                </a:solidFill>
                <a:latin typeface="Consolas" panose="020B0609020204030204" pitchFamily="49" charset="0"/>
                <a:cs typeface="Consolas" panose="020B0609020204030204" pitchFamily="49" charset="0"/>
              </a:rPr>
              <a:t>SetAttributes</a:t>
            </a:r>
            <a:r>
              <a:rPr lang="en-US" sz="1300" dirty="0">
                <a:solidFill>
                  <a:schemeClr val="bg1"/>
                </a:solidFill>
                <a:latin typeface="Consolas" panose="020B0609020204030204" pitchFamily="49" charset="0"/>
                <a:cs typeface="Consolas" panose="020B0609020204030204" pitchFamily="49" charset="0"/>
              </a:rPr>
              <a:t>(</a:t>
            </a:r>
            <a:r>
              <a:rPr lang="en-US" sz="1300" dirty="0" err="1">
                <a:solidFill>
                  <a:schemeClr val="bg1"/>
                </a:solidFill>
                <a:latin typeface="Consolas" panose="020B0609020204030204" pitchFamily="49" charset="0"/>
                <a:cs typeface="Consolas" panose="020B0609020204030204" pitchFamily="49" charset="0"/>
              </a:rPr>
              <a:t>queueLength</a:t>
            </a:r>
            <a:r>
              <a:rPr lang="en-US" sz="1300" dirty="0" smtClean="0">
                <a:solidFill>
                  <a:schemeClr val="bg1"/>
                </a:solidFill>
                <a:latin typeface="Consolas" panose="020B0609020204030204" pitchFamily="49" charset="0"/>
                <a:cs typeface="Consolas" panose="020B0609020204030204" pitchFamily="49" charset="0"/>
              </a:rPr>
              <a:t>)</a:t>
            </a:r>
            <a:r>
              <a:rPr lang="en-US" sz="1300" dirty="0" smtClean="0">
                <a:latin typeface="Consolas" panose="020B0609020204030204" pitchFamily="49" charset="0"/>
                <a:cs typeface="Consolas" panose="020B0609020204030204" pitchFamily="49" charset="0"/>
              </a:rPr>
              <a:t>"&gt;</a:t>
            </a:r>
            <a:endParaRPr lang="en-US" sz="1300" dirty="0">
              <a:latin typeface="Consolas" panose="020B0609020204030204" pitchFamily="49" charset="0"/>
              <a:cs typeface="Consolas" panose="020B0609020204030204" pitchFamily="49" charset="0"/>
            </a:endParaRPr>
          </a:p>
          <a:p>
            <a:r>
              <a:rPr lang="en-US" sz="1300" dirty="0">
                <a:latin typeface="Consolas" panose="020B0609020204030204" pitchFamily="49" charset="0"/>
                <a:cs typeface="Consolas" panose="020B0609020204030204" pitchFamily="49" charset="0"/>
              </a:rPr>
              <a:t>      &lt;/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  &lt;/</a:t>
            </a:r>
            <a:r>
              <a:rPr lang="en-US" sz="13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300" dirty="0">
                <a:latin typeface="Consolas" panose="020B0609020204030204" pitchFamily="49" charset="0"/>
                <a:cs typeface="Consolas" panose="020B0609020204030204" pitchFamily="49" charset="0"/>
              </a:rPr>
              <a:t>&gt;</a:t>
            </a:r>
          </a:p>
          <a:p>
            <a:r>
              <a:rPr lang="en-US" sz="1300" dirty="0">
                <a:latin typeface="Consolas" panose="020B0609020204030204" pitchFamily="49" charset="0"/>
                <a:cs typeface="Consolas" panose="020B0609020204030204" pitchFamily="49" charset="0"/>
              </a:rPr>
              <a:t>&lt;/</a:t>
            </a:r>
            <a:r>
              <a:rPr lang="en-US" sz="13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3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Tree>
    <p:extLst>
      <p:ext uri="{BB962C8B-B14F-4D97-AF65-F5344CB8AC3E}">
        <p14:creationId xmlns:p14="http://schemas.microsoft.com/office/powerpoint/2010/main" val="195519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1730477"/>
            <a:ext cx="8229600" cy="3908323"/>
          </a:xfrm>
        </p:spPr>
        <p:txBody>
          <a:bodyPr>
            <a:noAutofit/>
          </a:bodyPr>
          <a:lstStyle/>
          <a:p>
            <a:r>
              <a:rPr lang="en-US" sz="1300" dirty="0">
                <a:solidFill>
                  <a:schemeClr val="accent4">
                    <a:lumMod val="25000"/>
                  </a:schemeClr>
                </a:solidFill>
                <a:latin typeface="Consolas" panose="020B0609020204030204" pitchFamily="49" charset="0"/>
                <a:cs typeface="Consolas" panose="020B0609020204030204" pitchFamily="49" charset="0"/>
              </a:rPr>
              <a:t>&lt;configuration </a:t>
            </a:r>
            <a:r>
              <a:rPr lang="en-US" sz="1300" dirty="0" err="1">
                <a:solidFill>
                  <a:schemeClr val="accent4">
                    <a:lumMod val="25000"/>
                  </a:schemeClr>
                </a:solidFill>
                <a:latin typeface="Consolas" panose="020B0609020204030204" pitchFamily="49" charset="0"/>
                <a:cs typeface="Consolas" panose="020B0609020204030204" pitchFamily="49" charset="0"/>
              </a:rPr>
              <a:t>xmlns:xdt</a:t>
            </a:r>
            <a:r>
              <a:rPr lang="en-US" sz="1300" dirty="0">
                <a:solidFill>
                  <a:schemeClr val="accent4">
                    <a:lumMod val="25000"/>
                  </a:schemeClr>
                </a:solidFill>
                <a:latin typeface="Consolas" panose="020B0609020204030204" pitchFamily="49" charset="0"/>
                <a:cs typeface="Consolas" panose="020B0609020204030204" pitchFamily="49" charset="0"/>
              </a:rPr>
              <a:t>="</a:t>
            </a:r>
            <a:r>
              <a:rPr lang="en-US" sz="1300" u="sng" dirty="0">
                <a:solidFill>
                  <a:schemeClr val="accent4">
                    <a:lumMod val="25000"/>
                  </a:schemeClr>
                </a:solidFill>
                <a:latin typeface="Consolas" panose="020B0609020204030204" pitchFamily="49" charset="0"/>
                <a:cs typeface="Consolas" panose="020B0609020204030204" pitchFamily="49" charset="0"/>
              </a:rPr>
              <a:t>http://schemas.microsoft.com/XML-Document-Transform</a:t>
            </a:r>
            <a:r>
              <a:rPr lang="en-US" sz="1300" dirty="0">
                <a:solidFill>
                  <a:schemeClr val="accent4">
                    <a:lumMod val="25000"/>
                  </a:schemeClr>
                </a:solidFill>
                <a:latin typeface="Consolas" panose="020B0609020204030204" pitchFamily="49" charset="0"/>
                <a:cs typeface="Consolas" panose="020B0609020204030204" pitchFamily="49" charset="0"/>
              </a:rPr>
              <a:t>"&gt;</a:t>
            </a:r>
          </a:p>
          <a:p>
            <a:r>
              <a:rPr lang="en-US" sz="1300" dirty="0">
                <a:solidFill>
                  <a:schemeClr val="accent4">
                    <a:lumMod val="25000"/>
                  </a:schemeClr>
                </a:solidFill>
                <a:latin typeface="Consolas" panose="020B0609020204030204" pitchFamily="49" charset="0"/>
                <a:cs typeface="Consolas" panose="020B0609020204030204" pitchFamily="49" charset="0"/>
              </a:rPr>
              <a:t>  &lt;</a:t>
            </a:r>
            <a:r>
              <a:rPr lang="en-US" sz="13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300" dirty="0">
                <a:solidFill>
                  <a:schemeClr val="accent4">
                    <a:lumMod val="25000"/>
                  </a:schemeClr>
                </a:solidFill>
                <a:latin typeface="Consolas" panose="020B0609020204030204" pitchFamily="49" charset="0"/>
                <a:cs typeface="Consolas" panose="020B0609020204030204" pitchFamily="49" charset="0"/>
              </a:rPr>
              <a:t>&gt;</a:t>
            </a:r>
          </a:p>
          <a:p>
            <a:r>
              <a:rPr lang="en-US" sz="1300" dirty="0">
                <a:solidFill>
                  <a:schemeClr val="accent4">
                    <a:lumMod val="25000"/>
                  </a:schemeClr>
                </a:solidFill>
                <a:latin typeface="Consolas" panose="020B0609020204030204" pitchFamily="49" charset="0"/>
                <a:cs typeface="Consolas" panose="020B0609020204030204" pitchFamily="49" charset="0"/>
              </a:rPr>
              <a:t>    &lt;</a:t>
            </a:r>
            <a:r>
              <a:rPr lang="en-US" sz="13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300" dirty="0">
                <a:solidFill>
                  <a:schemeClr val="accent4">
                    <a:lumMod val="25000"/>
                  </a:schemeClr>
                </a:solidFill>
                <a:latin typeface="Consolas" panose="020B0609020204030204" pitchFamily="49" charset="0"/>
                <a:cs typeface="Consolas" panose="020B0609020204030204" pitchFamily="49" charset="0"/>
              </a:rPr>
              <a:t>&gt;</a:t>
            </a:r>
          </a:p>
          <a:p>
            <a:r>
              <a:rPr lang="en-US" sz="1300" dirty="0">
                <a:solidFill>
                  <a:schemeClr val="accent4">
                    <a:lumMod val="25000"/>
                  </a:schemeClr>
                </a:solidFill>
                <a:latin typeface="Consolas" panose="020B0609020204030204" pitchFamily="49" charset="0"/>
                <a:cs typeface="Consolas" panose="020B0609020204030204" pitchFamily="49" charset="0"/>
              </a:rPr>
              <a:t>      &lt;add name="</a:t>
            </a:r>
            <a:r>
              <a:rPr lang="en-US" sz="1300" b="1" dirty="0">
                <a:solidFill>
                  <a:schemeClr val="accent1"/>
                </a:solidFill>
                <a:latin typeface="Consolas" panose="020B0609020204030204" pitchFamily="49" charset="0"/>
                <a:cs typeface="Consolas" panose="020B0609020204030204" pitchFamily="49" charset="0"/>
              </a:rPr>
              <a:t>%XDT_SITENAME</a:t>
            </a:r>
            <a:r>
              <a:rPr lang="en-US" sz="1300" b="1" dirty="0" smtClean="0">
                <a:solidFill>
                  <a:schemeClr val="accent1"/>
                </a:solidFill>
                <a:latin typeface="Consolas" panose="020B0609020204030204" pitchFamily="49" charset="0"/>
                <a:cs typeface="Consolas" panose="020B0609020204030204" pitchFamily="49" charset="0"/>
              </a:rPr>
              <a:t>%</a:t>
            </a:r>
            <a:r>
              <a:rPr lang="en-US" sz="1300" dirty="0" smtClean="0">
                <a:solidFill>
                  <a:schemeClr val="accent4">
                    <a:lumMod val="25000"/>
                  </a:schemeClr>
                </a:solidFill>
                <a:latin typeface="Consolas" panose="020B0609020204030204" pitchFamily="49" charset="0"/>
                <a:cs typeface="Consolas" panose="020B0609020204030204" pitchFamily="49" charset="0"/>
              </a:rPr>
              <a:t>" </a:t>
            </a:r>
            <a:r>
              <a:rPr lang="en-US" sz="1300" dirty="0" err="1" smtClean="0">
                <a:solidFill>
                  <a:schemeClr val="accent4">
                    <a:lumMod val="25000"/>
                  </a:schemeClr>
                </a:solidFill>
                <a:latin typeface="Consolas" panose="020B0609020204030204" pitchFamily="49" charset="0"/>
                <a:cs typeface="Consolas" panose="020B0609020204030204" pitchFamily="49" charset="0"/>
              </a:rPr>
              <a:t>queueLength</a:t>
            </a:r>
            <a:r>
              <a:rPr lang="en-US" sz="1300" dirty="0">
                <a:solidFill>
                  <a:schemeClr val="accent4">
                    <a:lumMod val="25000"/>
                  </a:schemeClr>
                </a:solidFill>
                <a:latin typeface="Consolas" panose="020B0609020204030204" pitchFamily="49" charset="0"/>
                <a:cs typeface="Consolas" panose="020B0609020204030204" pitchFamily="49" charset="0"/>
              </a:rPr>
              <a:t>="</a:t>
            </a:r>
            <a:r>
              <a:rPr lang="en-US" sz="1300" dirty="0" smtClean="0">
                <a:solidFill>
                  <a:schemeClr val="accent4">
                    <a:lumMod val="25000"/>
                  </a:schemeClr>
                </a:solidFill>
                <a:latin typeface="Consolas" panose="020B0609020204030204" pitchFamily="49" charset="0"/>
                <a:cs typeface="Consolas" panose="020B0609020204030204" pitchFamily="49" charset="0"/>
              </a:rPr>
              <a:t>5000" </a:t>
            </a:r>
          </a:p>
          <a:p>
            <a:r>
              <a:rPr lang="en-US" sz="1300" dirty="0" smtClean="0">
                <a:solidFill>
                  <a:schemeClr val="accent4">
                    <a:lumMod val="25000"/>
                  </a:schemeClr>
                </a:solidFill>
                <a:latin typeface="Consolas" panose="020B0609020204030204" pitchFamily="49" charset="0"/>
                <a:cs typeface="Consolas" panose="020B0609020204030204" pitchFamily="49" charset="0"/>
              </a:rPr>
              <a:t>	</a:t>
            </a:r>
            <a:r>
              <a:rPr lang="en-US" sz="1300" dirty="0" err="1" smtClean="0">
                <a:solidFill>
                  <a:schemeClr val="accent4">
                    <a:lumMod val="25000"/>
                  </a:schemeClr>
                </a:solidFill>
                <a:latin typeface="Consolas" panose="020B0609020204030204" pitchFamily="49" charset="0"/>
                <a:cs typeface="Consolas" panose="020B0609020204030204" pitchFamily="49" charset="0"/>
              </a:rPr>
              <a:t>xdt:Locator</a:t>
            </a:r>
            <a:r>
              <a:rPr lang="en-US" sz="1300" dirty="0">
                <a:solidFill>
                  <a:schemeClr val="accent4">
                    <a:lumMod val="25000"/>
                  </a:schemeClr>
                </a:solidFill>
                <a:latin typeface="Consolas" panose="020B0609020204030204" pitchFamily="49" charset="0"/>
                <a:cs typeface="Consolas" panose="020B0609020204030204" pitchFamily="49" charset="0"/>
              </a:rPr>
              <a:t>="Match(name)" </a:t>
            </a:r>
            <a:r>
              <a:rPr lang="en-US" sz="1300" dirty="0" err="1" smtClean="0">
                <a:solidFill>
                  <a:schemeClr val="accent4">
                    <a:lumMod val="25000"/>
                  </a:schemeClr>
                </a:solidFill>
                <a:latin typeface="Consolas" panose="020B0609020204030204" pitchFamily="49" charset="0"/>
                <a:cs typeface="Consolas" panose="020B0609020204030204" pitchFamily="49" charset="0"/>
              </a:rPr>
              <a:t>xdt:Transform</a:t>
            </a:r>
            <a:r>
              <a:rPr lang="en-US" sz="1300" dirty="0">
                <a:solidFill>
                  <a:schemeClr val="accent4">
                    <a:lumMod val="25000"/>
                  </a:schemeClr>
                </a:solidFill>
                <a:latin typeface="Consolas" panose="020B0609020204030204" pitchFamily="49" charset="0"/>
                <a:cs typeface="Consolas" panose="020B0609020204030204" pitchFamily="49" charset="0"/>
              </a:rPr>
              <a:t>="</a:t>
            </a:r>
            <a:r>
              <a:rPr lang="en-US" sz="1300" dirty="0" err="1">
                <a:solidFill>
                  <a:schemeClr val="accent4">
                    <a:lumMod val="25000"/>
                  </a:schemeClr>
                </a:solidFill>
                <a:latin typeface="Consolas" panose="020B0609020204030204" pitchFamily="49" charset="0"/>
                <a:cs typeface="Consolas" panose="020B0609020204030204" pitchFamily="49" charset="0"/>
              </a:rPr>
              <a:t>SetAttributes</a:t>
            </a:r>
            <a:r>
              <a:rPr lang="en-US" sz="1300" dirty="0">
                <a:solidFill>
                  <a:schemeClr val="accent4">
                    <a:lumMod val="25000"/>
                  </a:schemeClr>
                </a:solidFill>
                <a:latin typeface="Consolas" panose="020B0609020204030204" pitchFamily="49" charset="0"/>
                <a:cs typeface="Consolas" panose="020B0609020204030204" pitchFamily="49" charset="0"/>
              </a:rPr>
              <a:t>(</a:t>
            </a:r>
            <a:r>
              <a:rPr lang="en-US" sz="1300" dirty="0" err="1">
                <a:solidFill>
                  <a:schemeClr val="accent4">
                    <a:lumMod val="25000"/>
                  </a:schemeClr>
                </a:solidFill>
                <a:latin typeface="Consolas" panose="020B0609020204030204" pitchFamily="49" charset="0"/>
                <a:cs typeface="Consolas" panose="020B0609020204030204" pitchFamily="49" charset="0"/>
              </a:rPr>
              <a:t>queueLength</a:t>
            </a:r>
            <a:r>
              <a:rPr lang="en-US" sz="1300" dirty="0" smtClean="0">
                <a:solidFill>
                  <a:schemeClr val="accent4">
                    <a:lumMod val="25000"/>
                  </a:schemeClr>
                </a:solidFill>
                <a:latin typeface="Consolas" panose="020B0609020204030204" pitchFamily="49" charset="0"/>
                <a:cs typeface="Consolas" panose="020B0609020204030204" pitchFamily="49" charset="0"/>
              </a:rPr>
              <a:t>)"&gt;</a:t>
            </a:r>
            <a:endParaRPr lang="en-US" sz="1300" dirty="0">
              <a:solidFill>
                <a:schemeClr val="accent4">
                  <a:lumMod val="25000"/>
                </a:schemeClr>
              </a:solidFill>
              <a:latin typeface="Consolas" panose="020B0609020204030204" pitchFamily="49" charset="0"/>
              <a:cs typeface="Consolas" panose="020B0609020204030204" pitchFamily="49" charset="0"/>
            </a:endParaRPr>
          </a:p>
          <a:p>
            <a:r>
              <a:rPr lang="en-US" sz="1300" dirty="0">
                <a:solidFill>
                  <a:schemeClr val="accent4">
                    <a:lumMod val="25000"/>
                  </a:schemeClr>
                </a:solidFill>
                <a:latin typeface="Consolas" panose="020B0609020204030204" pitchFamily="49" charset="0"/>
                <a:cs typeface="Consolas" panose="020B0609020204030204" pitchFamily="49" charset="0"/>
              </a:rPr>
              <a:t>      &lt;/add&gt;</a:t>
            </a:r>
          </a:p>
          <a:p>
            <a:r>
              <a:rPr lang="en-US" sz="1300" dirty="0">
                <a:solidFill>
                  <a:schemeClr val="accent4">
                    <a:lumMod val="25000"/>
                  </a:schemeClr>
                </a:solidFill>
                <a:latin typeface="Consolas" panose="020B0609020204030204" pitchFamily="49" charset="0"/>
                <a:cs typeface="Consolas" panose="020B0609020204030204" pitchFamily="49" charset="0"/>
              </a:rPr>
              <a:t>    &lt;/</a:t>
            </a:r>
            <a:r>
              <a:rPr lang="en-US" sz="13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300" dirty="0">
                <a:solidFill>
                  <a:schemeClr val="accent4">
                    <a:lumMod val="25000"/>
                  </a:schemeClr>
                </a:solidFill>
                <a:latin typeface="Consolas" panose="020B0609020204030204" pitchFamily="49" charset="0"/>
                <a:cs typeface="Consolas" panose="020B0609020204030204" pitchFamily="49" charset="0"/>
              </a:rPr>
              <a:t>&gt;</a:t>
            </a:r>
          </a:p>
          <a:p>
            <a:r>
              <a:rPr lang="en-US" sz="1300" dirty="0">
                <a:solidFill>
                  <a:schemeClr val="accent4">
                    <a:lumMod val="25000"/>
                  </a:schemeClr>
                </a:solidFill>
                <a:latin typeface="Consolas" panose="020B0609020204030204" pitchFamily="49" charset="0"/>
                <a:cs typeface="Consolas" panose="020B0609020204030204" pitchFamily="49" charset="0"/>
              </a:rPr>
              <a:t>  &lt;/</a:t>
            </a:r>
            <a:r>
              <a:rPr lang="en-US" sz="13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300" dirty="0">
                <a:solidFill>
                  <a:schemeClr val="accent4">
                    <a:lumMod val="25000"/>
                  </a:schemeClr>
                </a:solidFill>
                <a:latin typeface="Consolas" panose="020B0609020204030204" pitchFamily="49" charset="0"/>
                <a:cs typeface="Consolas" panose="020B0609020204030204" pitchFamily="49" charset="0"/>
              </a:rPr>
              <a:t>&gt;</a:t>
            </a:r>
          </a:p>
          <a:p>
            <a:r>
              <a:rPr lang="en-US" sz="1300" dirty="0">
                <a:solidFill>
                  <a:schemeClr val="accent4">
                    <a:lumMod val="25000"/>
                  </a:schemeClr>
                </a:solidFill>
                <a:latin typeface="Consolas" panose="020B0609020204030204" pitchFamily="49" charset="0"/>
                <a:cs typeface="Consolas" panose="020B0609020204030204" pitchFamily="49" charset="0"/>
              </a:rPr>
              <a:t>&lt;/configuration&gt;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
        <p:nvSpPr>
          <p:cNvPr id="10" name="Oval 9"/>
          <p:cNvSpPr/>
          <p:nvPr/>
        </p:nvSpPr>
        <p:spPr>
          <a:xfrm>
            <a:off x="3467903" y="2786176"/>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10" idx="4"/>
            <a:endCxn id="21" idx="1"/>
          </p:cNvCxnSpPr>
          <p:nvPr/>
        </p:nvCxnSpPr>
        <p:spPr>
          <a:xfrm rot="16200000" flipH="1">
            <a:off x="3610169" y="2913909"/>
            <a:ext cx="668772" cy="773305"/>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4331208" y="3434893"/>
            <a:ext cx="1737360" cy="1269821"/>
            <a:chOff x="1219200" y="1879680"/>
            <a:chExt cx="1737360" cy="1269821"/>
          </a:xfrm>
        </p:grpSpPr>
        <p:sp>
          <p:nvSpPr>
            <p:cNvPr id="21" name="TextBox 20"/>
            <p:cNvSpPr txBox="1"/>
            <p:nvPr/>
          </p:nvSpPr>
          <p:spPr>
            <a:xfrm>
              <a:off x="1219200" y="1879680"/>
              <a:ext cx="1334020" cy="400110"/>
            </a:xfrm>
            <a:prstGeom prst="rect">
              <a:avLst/>
            </a:prstGeom>
            <a:noFill/>
          </p:spPr>
          <p:txBody>
            <a:bodyPr wrap="none" rtlCol="0">
              <a:spAutoFit/>
            </a:bodyPr>
            <a:lstStyle/>
            <a:p>
              <a:r>
                <a:rPr lang="en-US" sz="2000" dirty="0" err="1" smtClean="0">
                  <a:solidFill>
                    <a:schemeClr val="accent1"/>
                  </a:solidFill>
                  <a:latin typeface="+mj-lt"/>
                </a:rPr>
                <a:t>Env</a:t>
              </a:r>
              <a:r>
                <a:rPr lang="en-US" sz="2000" dirty="0" smtClean="0">
                  <a:solidFill>
                    <a:schemeClr val="accent1"/>
                  </a:solidFill>
                  <a:latin typeface="+mj-lt"/>
                </a:rPr>
                <a:t> </a:t>
              </a:r>
              <a:r>
                <a:rPr lang="en-US" sz="2000" dirty="0" err="1" smtClean="0">
                  <a:solidFill>
                    <a:schemeClr val="accent1"/>
                  </a:solidFill>
                  <a:latin typeface="+mj-lt"/>
                </a:rPr>
                <a:t>Vars</a:t>
              </a:r>
              <a:endParaRPr lang="en-US" sz="2000" dirty="0">
                <a:solidFill>
                  <a:schemeClr val="accent1"/>
                </a:solidFill>
                <a:latin typeface="+mj-lt"/>
              </a:endParaRPr>
            </a:p>
          </p:txBody>
        </p:sp>
        <p:sp>
          <p:nvSpPr>
            <p:cNvPr id="22" name="Rectangle 21"/>
            <p:cNvSpPr/>
            <p:nvPr/>
          </p:nvSpPr>
          <p:spPr>
            <a:xfrm>
              <a:off x="1219200" y="2210782"/>
              <a:ext cx="1737360" cy="938719"/>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XDT_SITENAME</a:t>
              </a:r>
            </a:p>
            <a:p>
              <a:r>
                <a:rPr lang="en-US" sz="1100" dirty="0" smtClean="0">
                  <a:solidFill>
                    <a:schemeClr val="bg1"/>
                  </a:solidFill>
                  <a:latin typeface="Consolas" panose="020B0609020204030204" pitchFamily="49" charset="0"/>
                  <a:cs typeface="Consolas" panose="020B0609020204030204" pitchFamily="49" charset="0"/>
                </a:rPr>
                <a:t>XDT_SCMSITENAME</a:t>
              </a:r>
            </a:p>
            <a:p>
              <a:r>
                <a:rPr lang="en-US" sz="1100" dirty="0">
                  <a:solidFill>
                    <a:schemeClr val="bg1"/>
                  </a:solidFill>
                  <a:latin typeface="Consolas" panose="020B0609020204030204" pitchFamily="49" charset="0"/>
                  <a:cs typeface="Consolas" panose="020B0609020204030204" pitchFamily="49" charset="0"/>
                </a:rPr>
                <a:t>XDT_APPPOOLNAME</a:t>
              </a:r>
            </a:p>
            <a:p>
              <a:r>
                <a:rPr lang="en-US" sz="1100" dirty="0">
                  <a:solidFill>
                    <a:schemeClr val="bg1"/>
                  </a:solidFill>
                  <a:latin typeface="Consolas" panose="020B0609020204030204" pitchFamily="49" charset="0"/>
                  <a:cs typeface="Consolas" panose="020B0609020204030204" pitchFamily="49" charset="0"/>
                </a:rPr>
                <a:t>XDT_EXTENSIONPATH</a:t>
              </a:r>
            </a:p>
            <a:p>
              <a:r>
                <a:rPr lang="en-US" sz="1100" dirty="0">
                  <a:solidFill>
                    <a:schemeClr val="bg1"/>
                  </a:solidFill>
                  <a:latin typeface="Consolas" panose="020B0609020204030204" pitchFamily="49" charset="0"/>
                  <a:cs typeface="Consolas" panose="020B0609020204030204" pitchFamily="49" charset="0"/>
                </a:rPr>
                <a:t>HOME</a:t>
              </a:r>
            </a:p>
          </p:txBody>
        </p:sp>
      </p:grpSp>
    </p:spTree>
    <p:extLst>
      <p:ext uri="{BB962C8B-B14F-4D97-AF65-F5344CB8AC3E}">
        <p14:creationId xmlns:p14="http://schemas.microsoft.com/office/powerpoint/2010/main" val="387137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1730477"/>
            <a:ext cx="8229600" cy="3908323"/>
          </a:xfrm>
        </p:spPr>
        <p:txBody>
          <a:bodyPr>
            <a:noAutofit/>
          </a:bodyPr>
          <a:lstStyle/>
          <a:p>
            <a:r>
              <a:rPr lang="en-US" sz="1100" dirty="0">
                <a:latin typeface="Consolas" panose="020B0609020204030204" pitchFamily="49" charset="0"/>
                <a:cs typeface="Consolas" panose="020B0609020204030204" pitchFamily="49" charset="0"/>
              </a:rPr>
              <a:t>&lt;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100" dirty="0">
                <a:latin typeface="Consolas" panose="020B0609020204030204" pitchFamily="49" charset="0"/>
                <a:cs typeface="Consolas" panose="020B0609020204030204" pitchFamily="49" charset="0"/>
              </a:rPr>
              <a:t> </a:t>
            </a:r>
            <a:r>
              <a:rPr lang="en-US" sz="11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100" dirty="0">
                <a:latin typeface="Consolas" panose="020B0609020204030204" pitchFamily="49" charset="0"/>
                <a:cs typeface="Consolas" panose="020B0609020204030204" pitchFamily="49" charset="0"/>
              </a:rPr>
              <a:t>="</a:t>
            </a:r>
            <a:r>
              <a:rPr lang="en-US" sz="11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100" dirty="0">
                <a:latin typeface="Consolas" panose="020B0609020204030204" pitchFamily="49" charset="0"/>
                <a:cs typeface="Consolas" panose="020B0609020204030204" pitchFamily="49" charset="0"/>
              </a:rPr>
              <a:t> </a:t>
            </a:r>
            <a:r>
              <a:rPr lang="en-US" sz="11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100" dirty="0">
                <a:latin typeface="Consolas" panose="020B0609020204030204" pitchFamily="49" charset="0"/>
                <a:cs typeface="Consolas" panose="020B0609020204030204" pitchFamily="49" charset="0"/>
              </a:rPr>
              <a:t>="</a:t>
            </a:r>
            <a:r>
              <a:rPr lang="en-US" sz="1100" b="1" dirty="0">
                <a:solidFill>
                  <a:schemeClr val="accent1"/>
                </a:solidFill>
                <a:latin typeface="Consolas" panose="020B0609020204030204" pitchFamily="49" charset="0"/>
                <a:cs typeface="Consolas" panose="020B0609020204030204" pitchFamily="49" charset="0"/>
              </a:rPr>
              <a:t>%XDT_SCMSITENAME%</a:t>
            </a:r>
            <a:r>
              <a:rPr lang="en-US" sz="1100" dirty="0">
                <a:latin typeface="Consolas" panose="020B0609020204030204" pitchFamily="49" charset="0"/>
                <a:cs typeface="Consolas" panose="020B0609020204030204" pitchFamily="49" charset="0"/>
              </a:rPr>
              <a:t>" </a:t>
            </a:r>
            <a:r>
              <a:rPr lang="en-US" sz="11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100" dirty="0">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Match(name)</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100" dirty="0">
                <a:latin typeface="Consolas" panose="020B0609020204030204" pitchFamily="49" charset="0"/>
                <a:cs typeface="Consolas" panose="020B0609020204030204" pitchFamily="49" charset="0"/>
              </a:rPr>
              <a:t> </a:t>
            </a:r>
            <a:r>
              <a:rPr lang="en-US" sz="11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100" dirty="0" smtClean="0">
                <a:latin typeface="Consolas" panose="020B0609020204030204" pitchFamily="49" charset="0"/>
                <a:cs typeface="Consolas" panose="020B0609020204030204" pitchFamily="49" charset="0"/>
              </a:rPr>
              <a:t>="</a:t>
            </a:r>
            <a:r>
              <a:rPr lang="en-US" sz="1100" dirty="0" smtClean="0">
                <a:solidFill>
                  <a:schemeClr val="bg1"/>
                </a:solidFill>
                <a:latin typeface="Consolas" panose="020B0609020204030204" pitchFamily="49" charset="0"/>
                <a:cs typeface="Consolas" panose="020B0609020204030204" pitchFamily="49" charset="0"/>
              </a:rPr>
              <a:t>/{extension-name}</a:t>
            </a:r>
            <a:r>
              <a:rPr lang="en-US" sz="1100" dirty="0" smtClean="0">
                <a:latin typeface="Consolas" panose="020B0609020204030204" pitchFamily="49" charset="0"/>
                <a:cs typeface="Consolas" panose="020B0609020204030204" pitchFamily="49" charset="0"/>
              </a:rPr>
              <a:t>" </a:t>
            </a:r>
            <a:r>
              <a:rPr lang="en-US" sz="1100" dirty="0" err="1" smtClean="0">
                <a:solidFill>
                  <a:schemeClr val="accent3">
                    <a:lumMod val="20000"/>
                    <a:lumOff val="80000"/>
                  </a:schemeClr>
                </a:solidFill>
                <a:latin typeface="Consolas" panose="020B0609020204030204" pitchFamily="49" charset="0"/>
                <a:cs typeface="Consolas" panose="020B0609020204030204" pitchFamily="49" charset="0"/>
              </a:rPr>
              <a:t>xdt:Locator</a:t>
            </a:r>
            <a:r>
              <a:rPr lang="en-US" sz="1100" dirty="0">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Match(path)</a:t>
            </a:r>
            <a:r>
              <a:rPr lang="en-US" sz="1100" dirty="0">
                <a:latin typeface="Consolas" panose="020B0609020204030204" pitchFamily="49" charset="0"/>
                <a:cs typeface="Consolas" panose="020B0609020204030204" pitchFamily="49" charset="0"/>
              </a:rPr>
              <a:t>" </a:t>
            </a:r>
            <a:r>
              <a:rPr lang="en-US" sz="11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100" dirty="0">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Remove</a:t>
            </a:r>
            <a:r>
              <a:rPr lang="en-US" sz="1100" dirty="0">
                <a:latin typeface="Consolas" panose="020B0609020204030204" pitchFamily="49" charset="0"/>
                <a:cs typeface="Consolas" panose="020B0609020204030204" pitchFamily="49" charset="0"/>
              </a:rPr>
              <a:t>" /&gt;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100" dirty="0">
                <a:latin typeface="Consolas" panose="020B0609020204030204" pitchFamily="49" charset="0"/>
                <a:cs typeface="Consolas" panose="020B0609020204030204" pitchFamily="49" charset="0"/>
              </a:rPr>
              <a:t> </a:t>
            </a:r>
            <a:r>
              <a:rPr lang="en-US" sz="11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100" dirty="0" smtClean="0">
                <a:latin typeface="Consolas" panose="020B0609020204030204" pitchFamily="49" charset="0"/>
                <a:cs typeface="Consolas" panose="020B0609020204030204" pitchFamily="49" charset="0"/>
              </a:rPr>
              <a:t>="</a:t>
            </a:r>
            <a:r>
              <a:rPr lang="en-US" sz="1100" dirty="0" smtClean="0">
                <a:solidFill>
                  <a:schemeClr val="bg1"/>
                </a:solidFill>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{extension-name}</a:t>
            </a:r>
            <a:r>
              <a:rPr lang="en-US" sz="1100" dirty="0" smtClean="0">
                <a:latin typeface="Consolas" panose="020B0609020204030204" pitchFamily="49" charset="0"/>
                <a:cs typeface="Consolas" panose="020B0609020204030204" pitchFamily="49" charset="0"/>
              </a:rPr>
              <a:t>" </a:t>
            </a:r>
            <a:r>
              <a:rPr lang="en-US" sz="1100" dirty="0" err="1">
                <a:solidFill>
                  <a:schemeClr val="accent3">
                    <a:lumMod val="20000"/>
                    <a:lumOff val="80000"/>
                  </a:schemeClr>
                </a:solidFill>
                <a:latin typeface="Consolas" panose="020B0609020204030204" pitchFamily="49" charset="0"/>
                <a:cs typeface="Consolas" panose="020B0609020204030204" pitchFamily="49" charset="0"/>
              </a:rPr>
              <a:t>applicationPool</a:t>
            </a:r>
            <a:r>
              <a:rPr lang="en-US" sz="1100" dirty="0">
                <a:latin typeface="Consolas" panose="020B0609020204030204" pitchFamily="49" charset="0"/>
                <a:cs typeface="Consolas" panose="020B0609020204030204" pitchFamily="49" charset="0"/>
              </a:rPr>
              <a:t>="</a:t>
            </a:r>
            <a:r>
              <a:rPr lang="en-US" sz="1100" b="1" dirty="0">
                <a:solidFill>
                  <a:schemeClr val="accent1"/>
                </a:solidFill>
                <a:latin typeface="Consolas" panose="020B0609020204030204" pitchFamily="49" charset="0"/>
                <a:cs typeface="Consolas" panose="020B0609020204030204" pitchFamily="49" charset="0"/>
              </a:rPr>
              <a:t>%XDT_APPPOOLNAME%</a:t>
            </a:r>
            <a:r>
              <a:rPr lang="en-US" sz="1100" dirty="0">
                <a:latin typeface="Consolas" panose="020B0609020204030204" pitchFamily="49" charset="0"/>
                <a:cs typeface="Consolas" panose="020B0609020204030204" pitchFamily="49" charset="0"/>
              </a:rPr>
              <a:t>" </a:t>
            </a:r>
            <a:r>
              <a:rPr lang="en-US" sz="1100" dirty="0" err="1" smtClean="0">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100" dirty="0">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Insert</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err="1">
                <a:solidFill>
                  <a:schemeClr val="accent3">
                    <a:lumMod val="60000"/>
                    <a:lumOff val="40000"/>
                  </a:schemeClr>
                </a:solidFill>
                <a:latin typeface="Consolas" panose="020B0609020204030204" pitchFamily="49" charset="0"/>
                <a:cs typeface="Consolas" panose="020B0609020204030204" pitchFamily="49" charset="0"/>
              </a:rPr>
              <a:t>virtualDirectory</a:t>
            </a:r>
            <a:r>
              <a:rPr lang="en-US" sz="1100" dirty="0">
                <a:solidFill>
                  <a:schemeClr val="accent3">
                    <a:lumMod val="60000"/>
                    <a:lumOff val="40000"/>
                  </a:schemeClr>
                </a:solidFill>
                <a:latin typeface="Consolas" panose="020B0609020204030204" pitchFamily="49" charset="0"/>
                <a:cs typeface="Consolas" panose="020B0609020204030204" pitchFamily="49" charset="0"/>
              </a:rPr>
              <a:t> </a:t>
            </a:r>
            <a:r>
              <a:rPr lang="en-US" sz="11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100" dirty="0">
                <a:latin typeface="Consolas" panose="020B0609020204030204" pitchFamily="49" charset="0"/>
                <a:cs typeface="Consolas" panose="020B0609020204030204" pitchFamily="49" charset="0"/>
              </a:rPr>
              <a:t>="</a:t>
            </a:r>
            <a:r>
              <a:rPr lang="en-US" sz="1100" dirty="0">
                <a:solidFill>
                  <a:schemeClr val="bg1"/>
                </a:solidFill>
                <a:latin typeface="Consolas" panose="020B0609020204030204" pitchFamily="49" charset="0"/>
                <a:cs typeface="Consolas" panose="020B0609020204030204" pitchFamily="49" charset="0"/>
              </a:rPr>
              <a:t>/</a:t>
            </a:r>
            <a:r>
              <a:rPr lang="en-US" sz="1100" dirty="0">
                <a:latin typeface="Consolas" panose="020B0609020204030204" pitchFamily="49" charset="0"/>
                <a:cs typeface="Consolas" panose="020B0609020204030204" pitchFamily="49" charset="0"/>
              </a:rPr>
              <a:t>" </a:t>
            </a:r>
            <a:r>
              <a:rPr lang="en-US" sz="1100" dirty="0" err="1">
                <a:solidFill>
                  <a:schemeClr val="accent3">
                    <a:lumMod val="20000"/>
                    <a:lumOff val="80000"/>
                  </a:schemeClr>
                </a:solidFill>
                <a:latin typeface="Consolas" panose="020B0609020204030204" pitchFamily="49" charset="0"/>
                <a:cs typeface="Consolas" panose="020B0609020204030204" pitchFamily="49" charset="0"/>
              </a:rPr>
              <a:t>physicalPath</a:t>
            </a:r>
            <a:r>
              <a:rPr lang="en-US" sz="1100" dirty="0">
                <a:latin typeface="Consolas" panose="020B0609020204030204" pitchFamily="49" charset="0"/>
                <a:cs typeface="Consolas" panose="020B0609020204030204" pitchFamily="49" charset="0"/>
              </a:rPr>
              <a:t>="</a:t>
            </a:r>
            <a:r>
              <a:rPr lang="en-US" sz="1100" b="1" dirty="0">
                <a:solidFill>
                  <a:schemeClr val="accent1"/>
                </a:solidFill>
                <a:latin typeface="Consolas" panose="020B0609020204030204" pitchFamily="49" charset="0"/>
                <a:cs typeface="Consolas" panose="020B0609020204030204" pitchFamily="49" charset="0"/>
              </a:rPr>
              <a:t>%XDT_EXTENSIONPATH%</a:t>
            </a:r>
            <a:r>
              <a:rPr lang="en-US" sz="1100" dirty="0">
                <a:latin typeface="Consolas" panose="020B0609020204030204" pitchFamily="49" charset="0"/>
                <a:cs typeface="Consolas" panose="020B0609020204030204" pitchFamily="49" charset="0"/>
              </a:rPr>
              <a:t>" /&gt;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  &lt;/</a:t>
            </a:r>
            <a:r>
              <a:rPr lang="en-US" sz="11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100" dirty="0">
                <a:latin typeface="Consolas" panose="020B0609020204030204" pitchFamily="49" charset="0"/>
                <a:cs typeface="Consolas" panose="020B0609020204030204" pitchFamily="49" charset="0"/>
              </a:rPr>
              <a:t>&gt;</a:t>
            </a:r>
          </a:p>
          <a:p>
            <a:r>
              <a:rPr lang="en-US" sz="1100" dirty="0">
                <a:latin typeface="Consolas" panose="020B0609020204030204" pitchFamily="49" charset="0"/>
                <a:cs typeface="Consolas" panose="020B0609020204030204" pitchFamily="49" charset="0"/>
              </a:rPr>
              <a:t>&lt;/</a:t>
            </a:r>
            <a:r>
              <a:rPr lang="en-US" sz="11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1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add site extension</a:t>
            </a:r>
            <a:endParaRPr lang="en-US" dirty="0"/>
          </a:p>
        </p:txBody>
      </p:sp>
    </p:spTree>
    <p:extLst>
      <p:ext uri="{BB962C8B-B14F-4D97-AF65-F5344CB8AC3E}">
        <p14:creationId xmlns:p14="http://schemas.microsoft.com/office/powerpoint/2010/main" val="340958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5819" r="5819"/>
          <a:stretch>
            <a:fillRect/>
          </a:stretch>
        </p:blipFill>
        <p:spPr>
          <a:xfrm>
            <a:off x="0" y="0"/>
            <a:ext cx="9144000" cy="6858000"/>
          </a:xfrm>
        </p:spPr>
      </p:pic>
      <p:grpSp>
        <p:nvGrpSpPr>
          <p:cNvPr id="2" name="Group 1"/>
          <p:cNvGrpSpPr/>
          <p:nvPr/>
        </p:nvGrpSpPr>
        <p:grpSpPr>
          <a:xfrm>
            <a:off x="0" y="1690943"/>
            <a:ext cx="4067464" cy="4638964"/>
            <a:chOff x="0" y="1690943"/>
            <a:chExt cx="4067464" cy="4638964"/>
          </a:xfrm>
        </p:grpSpPr>
        <p:sp>
          <p:nvSpPr>
            <p:cNvPr id="5" name="Oval 4">
              <a:hlinkClick r:id="" action="ppaction://hlinkshowjump?jump=nextslide"/>
            </p:cNvPr>
            <p:cNvSpPr/>
            <p:nvPr/>
          </p:nvSpPr>
          <p:spPr>
            <a:xfrm>
              <a:off x="0" y="1690943"/>
              <a:ext cx="4067464" cy="4638964"/>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2299" y="2581275"/>
              <a:ext cx="3302866" cy="1569660"/>
            </a:xfrm>
            <a:prstGeom prst="rect">
              <a:avLst/>
            </a:prstGeom>
            <a:noFill/>
          </p:spPr>
          <p:txBody>
            <a:bodyPr wrap="square" rtlCol="0" anchor="ctr">
              <a:spAutoFit/>
            </a:bodyPr>
            <a:lstStyle/>
            <a:p>
              <a:pPr>
                <a:lnSpc>
                  <a:spcPct val="80000"/>
                </a:lnSpc>
              </a:pPr>
              <a:r>
                <a:rPr lang="en-US" sz="6000" dirty="0" err="1">
                  <a:solidFill>
                    <a:schemeClr val="bg1"/>
                  </a:solidFill>
                  <a:latin typeface="+mj-lt"/>
                </a:rPr>
                <a:t>n</a:t>
              </a:r>
              <a:r>
                <a:rPr lang="en-US" sz="6000" dirty="0" err="1" smtClean="0">
                  <a:solidFill>
                    <a:schemeClr val="bg1"/>
                  </a:solidFill>
                  <a:latin typeface="+mj-lt"/>
                </a:rPr>
                <a:t>ik</a:t>
              </a:r>
              <a:r>
                <a:rPr lang="en-US" sz="6000" dirty="0" smtClean="0">
                  <a:solidFill>
                    <a:schemeClr val="bg1"/>
                  </a:solidFill>
                  <a:latin typeface="+mj-lt"/>
                </a:rPr>
                <a:t/>
              </a:r>
              <a:br>
                <a:rPr lang="en-US" sz="6000" dirty="0" smtClean="0">
                  <a:solidFill>
                    <a:schemeClr val="bg1"/>
                  </a:solidFill>
                  <a:latin typeface="+mj-lt"/>
                </a:rPr>
              </a:br>
              <a:r>
                <a:rPr lang="en-US" sz="6000" dirty="0" err="1" smtClean="0">
                  <a:solidFill>
                    <a:schemeClr val="bg1"/>
                  </a:solidFill>
                  <a:latin typeface="+mj-lt"/>
                </a:rPr>
                <a:t>molnar</a:t>
              </a:r>
              <a:endParaRPr lang="en-US" sz="6000" dirty="0">
                <a:solidFill>
                  <a:schemeClr val="bg1"/>
                </a:solidFill>
                <a:latin typeface="+mj-lt"/>
              </a:endParaRPr>
            </a:p>
          </p:txBody>
        </p:sp>
        <p:sp>
          <p:nvSpPr>
            <p:cNvPr id="6" name="TextBox 5"/>
            <p:cNvSpPr txBox="1"/>
            <p:nvPr/>
          </p:nvSpPr>
          <p:spPr>
            <a:xfrm>
              <a:off x="2266950" y="4420409"/>
              <a:ext cx="1466850" cy="461665"/>
            </a:xfrm>
            <a:prstGeom prst="rect">
              <a:avLst/>
            </a:prstGeom>
            <a:noFill/>
          </p:spPr>
          <p:txBody>
            <a:bodyPr wrap="square" rtlCol="0" anchor="ctr">
              <a:spAutoFit/>
            </a:bodyPr>
            <a:lstStyle/>
            <a:p>
              <a:pPr algn="r"/>
              <a:r>
                <a:rPr lang="en-US" sz="2400" dirty="0" smtClean="0">
                  <a:solidFill>
                    <a:schemeClr val="accent4"/>
                  </a:solidFill>
                </a:rPr>
                <a:t>nikmd23</a:t>
              </a:r>
              <a:endParaRPr lang="en-US" sz="1600" dirty="0">
                <a:solidFill>
                  <a:schemeClr val="accent4"/>
                </a:solidFill>
              </a:endParaRPr>
            </a:p>
          </p:txBody>
        </p:sp>
      </p:grpSp>
      <p:sp>
        <p:nvSpPr>
          <p:cNvPr id="22" name="Oval 21"/>
          <p:cNvSpPr/>
          <p:nvPr/>
        </p:nvSpPr>
        <p:spPr>
          <a:xfrm>
            <a:off x="3836238" y="5199365"/>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33800" y="4343400"/>
            <a:ext cx="615684" cy="615684"/>
          </a:xfrm>
          <a:prstGeom prst="ellipse">
            <a:avLst/>
          </a:prstGeom>
          <a:solidFill>
            <a:schemeClr val="tx2"/>
          </a:solidFill>
        </p:spPr>
        <p:txBody>
          <a:bodyPr wrap="none" lIns="0" tIns="0" rIns="0" bIns="0" rtlCol="0" anchor="ctr">
            <a:noAutofit/>
          </a:bodyPr>
          <a:lstStyle/>
          <a:p>
            <a:pPr algn="ctr"/>
            <a:r>
              <a:rPr lang="en-US" sz="3200" dirty="0">
                <a:solidFill>
                  <a:schemeClr val="bg1"/>
                </a:solidFill>
                <a:latin typeface="FontAwesome" pitchFamily="2" charset="0"/>
              </a:rPr>
              <a:t></a:t>
            </a:r>
            <a:endParaRPr lang="ru-RU" sz="3200" dirty="0">
              <a:solidFill>
                <a:schemeClr val="bg1"/>
              </a:solidFill>
            </a:endParaRPr>
          </a:p>
        </p:txBody>
      </p:sp>
      <p:sp>
        <p:nvSpPr>
          <p:cNvPr id="15" name="Rectangle 14"/>
          <p:cNvSpPr/>
          <p:nvPr/>
        </p:nvSpPr>
        <p:spPr>
          <a:xfrm>
            <a:off x="1656" y="1514314"/>
            <a:ext cx="535724" cy="584775"/>
          </a:xfrm>
          <a:prstGeom prst="rect">
            <a:avLst/>
          </a:prstGeom>
        </p:spPr>
        <p:txBody>
          <a:bodyPr wrap="none">
            <a:spAutoFit/>
          </a:bodyPr>
          <a:lstStyle/>
          <a:p>
            <a:r>
              <a:rPr lang="en-US" sz="3200" dirty="0">
                <a:solidFill>
                  <a:schemeClr val="bg1"/>
                </a:solidFill>
                <a:latin typeface="FontAwesome" pitchFamily="2" charset="0"/>
              </a:rPr>
              <a:t></a:t>
            </a:r>
            <a:endParaRPr lang="en-US" sz="3200" dirty="0">
              <a:solidFill>
                <a:schemeClr val="bg1"/>
              </a:solidFill>
              <a:latin typeface="MS Shell Dlg 2" panose="020B0604030504040204" pitchFamily="34" charset="0"/>
            </a:endParaRPr>
          </a:p>
        </p:txBody>
      </p:sp>
      <p:pic>
        <p:nvPicPr>
          <p:cNvPr id="16" name="Picture 15"/>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37380" y="4481965"/>
            <a:ext cx="1057275" cy="1638300"/>
          </a:xfrm>
          <a:prstGeom prst="rect">
            <a:avLst/>
          </a:prstGeom>
        </p:spPr>
      </p:pic>
    </p:spTree>
    <p:extLst>
      <p:ext uri="{BB962C8B-B14F-4D97-AF65-F5344CB8AC3E}">
        <p14:creationId xmlns:p14="http://schemas.microsoft.com/office/powerpoint/2010/main" val="11690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 Single Corner Rectangle 69"/>
          <p:cNvSpPr/>
          <p:nvPr/>
        </p:nvSpPr>
        <p:spPr>
          <a:xfrm>
            <a:off x="6962631" y="2476548"/>
            <a:ext cx="1462765" cy="1396399"/>
          </a:xfrm>
          <a:prstGeom prst="round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3"/>
                </a:solidFill>
              </a:rPr>
              <a:t>installed</a:t>
            </a:r>
            <a:endParaRPr lang="en-US" dirty="0">
              <a:solidFill>
                <a:schemeClr val="accent3"/>
              </a:solidFill>
            </a:endParaRPr>
          </a:p>
        </p:txBody>
      </p:sp>
      <p:sp>
        <p:nvSpPr>
          <p:cNvPr id="2" name="Title 1"/>
          <p:cNvSpPr>
            <a:spLocks noGrp="1"/>
          </p:cNvSpPr>
          <p:nvPr>
            <p:ph type="title"/>
          </p:nvPr>
        </p:nvSpPr>
        <p:spPr/>
        <p:txBody>
          <a:bodyPr>
            <a:noAutofit/>
          </a:bodyPr>
          <a:lstStyle/>
          <a:p>
            <a:r>
              <a:rPr lang="en-US" dirty="0" smtClean="0"/>
              <a:t>SITE </a:t>
            </a:r>
            <a:r>
              <a:rPr lang="en-US" b="1" dirty="0" smtClean="0">
                <a:solidFill>
                  <a:schemeClr val="tx1"/>
                </a:solidFill>
                <a:latin typeface="Novecento sans wide Book" panose="00000405000000000000" pitchFamily="50" charset="0"/>
              </a:rPr>
              <a:t>EXTENSIONS</a:t>
            </a:r>
            <a:endParaRPr lang="en-US" dirty="0">
              <a:solidFill>
                <a:schemeClr val="tx1"/>
              </a:solidFill>
            </a:endParaRPr>
          </a:p>
        </p:txBody>
      </p:sp>
      <p:sp>
        <p:nvSpPr>
          <p:cNvPr id="3" name="Text Placeholder 2"/>
          <p:cNvSpPr>
            <a:spLocks noGrp="1"/>
          </p:cNvSpPr>
          <p:nvPr>
            <p:ph type="body" sz="quarter" idx="10"/>
          </p:nvPr>
        </p:nvSpPr>
        <p:spPr/>
        <p:txBody>
          <a:bodyPr>
            <a:normAutofit/>
          </a:bodyPr>
          <a:lstStyle/>
          <a:p>
            <a:r>
              <a:rPr lang="en-US" dirty="0" smtClean="0"/>
              <a:t>*.scm.azurewebsites.net</a:t>
            </a:r>
            <a:endParaRPr lang="en-US" dirty="0"/>
          </a:p>
        </p:txBody>
      </p:sp>
      <p:sp>
        <p:nvSpPr>
          <p:cNvPr id="47" name="Rectangle 46"/>
          <p:cNvSpPr/>
          <p:nvPr/>
        </p:nvSpPr>
        <p:spPr bwMode="auto">
          <a:xfrm>
            <a:off x="2667096" y="3933239"/>
            <a:ext cx="5758301" cy="6723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765" dirty="0" smtClean="0">
                <a:gradFill>
                  <a:gsLst>
                    <a:gs pos="0">
                      <a:srgbClr val="FFFFFF"/>
                    </a:gs>
                    <a:gs pos="100000">
                      <a:srgbClr val="FFFFFF"/>
                    </a:gs>
                  </a:gsLst>
                  <a:lin ang="5400000" scaled="0"/>
                </a:gradFill>
                <a:ea typeface="Segoe UI" pitchFamily="34" charset="0"/>
                <a:cs typeface="Segoe UI" pitchFamily="34" charset="0"/>
              </a:rPr>
              <a:t>SITE EXTENSIONS</a:t>
            </a: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2667097" y="3204894"/>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smtClean="0">
                <a:solidFill>
                  <a:schemeClr val="accent3"/>
                </a:solidFill>
                <a:ea typeface="Segoe UI" pitchFamily="34" charset="0"/>
                <a:cs typeface="Segoe UI" pitchFamily="34" charset="0"/>
              </a:rPr>
              <a:t>kudu</a:t>
            </a:r>
            <a:endParaRPr lang="en-US" sz="1765" dirty="0">
              <a:solidFill>
                <a:schemeClr val="accent3"/>
              </a:solidFill>
              <a:ea typeface="Segoe UI" pitchFamily="34" charset="0"/>
              <a:cs typeface="Segoe UI" pitchFamily="34" charset="0"/>
            </a:endParaRPr>
          </a:p>
        </p:txBody>
      </p:sp>
      <p:sp>
        <p:nvSpPr>
          <p:cNvPr id="49" name="Rectangle 48"/>
          <p:cNvSpPr/>
          <p:nvPr/>
        </p:nvSpPr>
        <p:spPr bwMode="auto">
          <a:xfrm>
            <a:off x="2667097" y="2478681"/>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smtClean="0">
                <a:solidFill>
                  <a:schemeClr val="accent3"/>
                </a:solidFill>
                <a:ea typeface="Segoe UI" pitchFamily="34" charset="0"/>
                <a:cs typeface="Segoe UI" pitchFamily="34" charset="0"/>
              </a:rPr>
              <a:t>vs online</a:t>
            </a:r>
            <a:endParaRPr lang="en-US" sz="1765" dirty="0">
              <a:solidFill>
                <a:schemeClr val="accent3"/>
              </a:solidFill>
              <a:ea typeface="Segoe UI" pitchFamily="34" charset="0"/>
              <a:cs typeface="Segoe UI" pitchFamily="34" charset="0"/>
            </a:endParaRPr>
          </a:p>
        </p:txBody>
      </p:sp>
      <p:sp>
        <p:nvSpPr>
          <p:cNvPr id="50" name="Rectangle 49"/>
          <p:cNvSpPr/>
          <p:nvPr/>
        </p:nvSpPr>
        <p:spPr bwMode="auto">
          <a:xfrm>
            <a:off x="4011734" y="3204894"/>
            <a:ext cx="1497593"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smtClean="0">
                <a:solidFill>
                  <a:schemeClr val="accent3"/>
                </a:solidFill>
                <a:ea typeface="Segoe UI" pitchFamily="34" charset="0"/>
                <a:cs typeface="Segoe UI" pitchFamily="34" charset="0"/>
              </a:rPr>
              <a:t>web jobs</a:t>
            </a:r>
            <a:endParaRPr lang="en-US" sz="1400" dirty="0">
              <a:solidFill>
                <a:schemeClr val="accent3"/>
              </a:solidFill>
              <a:ea typeface="Segoe UI" pitchFamily="34" charset="0"/>
              <a:cs typeface="Segoe UI" pitchFamily="34" charset="0"/>
            </a:endParaRPr>
          </a:p>
        </p:txBody>
      </p:sp>
      <p:sp>
        <p:nvSpPr>
          <p:cNvPr id="51" name="Rectangle 50"/>
          <p:cNvSpPr/>
          <p:nvPr/>
        </p:nvSpPr>
        <p:spPr bwMode="auto">
          <a:xfrm>
            <a:off x="4011734" y="2476548"/>
            <a:ext cx="1497593"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smtClean="0">
                <a:solidFill>
                  <a:schemeClr val="accent3"/>
                </a:solidFill>
                <a:ea typeface="Segoe UI" pitchFamily="34" charset="0"/>
                <a:cs typeface="Segoe UI" pitchFamily="34" charset="0"/>
              </a:rPr>
              <a:t>web deploy</a:t>
            </a:r>
            <a:endParaRPr lang="en-US" sz="1400" dirty="0">
              <a:solidFill>
                <a:schemeClr val="accent3"/>
              </a:solidFill>
              <a:ea typeface="Segoe UI" pitchFamily="34" charset="0"/>
              <a:cs typeface="Segoe UI" pitchFamily="34" charset="0"/>
            </a:endParaRPr>
          </a:p>
        </p:txBody>
      </p:sp>
      <p:sp>
        <p:nvSpPr>
          <p:cNvPr id="53" name="Rectangle 52"/>
          <p:cNvSpPr/>
          <p:nvPr/>
        </p:nvSpPr>
        <p:spPr bwMode="auto">
          <a:xfrm>
            <a:off x="5568138" y="2480815"/>
            <a:ext cx="1335683" cy="1392132"/>
          </a:xfrm>
          <a:prstGeom prst="rect">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smtClean="0">
                <a:solidFill>
                  <a:schemeClr val="accent3"/>
                </a:solidFill>
                <a:ea typeface="Segoe UI" pitchFamily="34" charset="0"/>
                <a:cs typeface="Segoe UI" pitchFamily="34" charset="0"/>
              </a:rPr>
              <a:t>uploaded</a:t>
            </a:r>
            <a:endParaRPr lang="en-US" sz="1400" dirty="0">
              <a:solidFill>
                <a:schemeClr val="accent3"/>
              </a:solidFill>
              <a:ea typeface="Segoe UI" pitchFamily="34" charset="0"/>
              <a:cs typeface="Segoe UI" pitchFamily="34" charset="0"/>
            </a:endParaRPr>
          </a:p>
        </p:txBody>
      </p:sp>
      <p:sp>
        <p:nvSpPr>
          <p:cNvPr id="62" name="Oval 61"/>
          <p:cNvSpPr/>
          <p:nvPr/>
        </p:nvSpPr>
        <p:spPr>
          <a:xfrm>
            <a:off x="3749867" y="2941640"/>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latin typeface="FontAwesome" pitchFamily="2" charset="0"/>
            </a:endParaRPr>
          </a:p>
        </p:txBody>
      </p:sp>
      <p:sp>
        <p:nvSpPr>
          <p:cNvPr id="63" name="Oval 62"/>
          <p:cNvSpPr/>
          <p:nvPr/>
        </p:nvSpPr>
        <p:spPr>
          <a:xfrm>
            <a:off x="6700675" y="2941640"/>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smtClean="0">
                <a:latin typeface="FontAwesome" pitchFamily="2" charset="0"/>
              </a:rPr>
              <a:t></a:t>
            </a:r>
            <a:endParaRPr lang="en-US" sz="1400" dirty="0">
              <a:latin typeface="FontAwesome" pitchFamily="2" charset="0"/>
            </a:endParaRPr>
          </a:p>
        </p:txBody>
      </p:sp>
      <p:sp>
        <p:nvSpPr>
          <p:cNvPr id="24" name="Round Single Corner Rectangle 23"/>
          <p:cNvSpPr/>
          <p:nvPr/>
        </p:nvSpPr>
        <p:spPr>
          <a:xfrm rot="16200000">
            <a:off x="457133" y="2445450"/>
            <a:ext cx="2129010" cy="2191206"/>
          </a:xfrm>
          <a:prstGeom prst="round1Rect">
            <a:avLst>
              <a:gd name="adj" fmla="val 12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smtClean="0"/>
              <a:t>USER SITE</a:t>
            </a:r>
            <a:endParaRPr lang="en-US" dirty="0"/>
          </a:p>
        </p:txBody>
      </p:sp>
      <p:sp>
        <p:nvSpPr>
          <p:cNvPr id="25" name="Round Same Side Corner Rectangle 24"/>
          <p:cNvSpPr/>
          <p:nvPr/>
        </p:nvSpPr>
        <p:spPr>
          <a:xfrm flipV="1">
            <a:off x="426035" y="4661584"/>
            <a:ext cx="7999362" cy="560266"/>
          </a:xfrm>
          <a:prstGeom prst="round2SameRect">
            <a:avLst>
              <a:gd name="adj1" fmla="val 37068"/>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6" name="TextBox 25"/>
          <p:cNvSpPr txBox="1"/>
          <p:nvPr/>
        </p:nvSpPr>
        <p:spPr>
          <a:xfrm>
            <a:off x="426035" y="4762722"/>
            <a:ext cx="7999362" cy="369332"/>
          </a:xfrm>
          <a:prstGeom prst="rect">
            <a:avLst/>
          </a:prstGeom>
          <a:noFill/>
        </p:spPr>
        <p:txBody>
          <a:bodyPr wrap="square" rtlCol="0">
            <a:spAutoFit/>
          </a:bodyPr>
          <a:lstStyle/>
          <a:p>
            <a:pPr algn="ctr"/>
            <a:r>
              <a:rPr lang="en-US" dirty="0">
                <a:solidFill>
                  <a:schemeClr val="bg1"/>
                </a:solidFill>
              </a:rPr>
              <a:t>AZURE WEB </a:t>
            </a:r>
            <a:r>
              <a:rPr lang="en-US" dirty="0" smtClean="0">
                <a:solidFill>
                  <a:schemeClr val="bg1"/>
                </a:solidFill>
              </a:rPr>
              <a:t>SITE</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489" y="3064553"/>
            <a:ext cx="217422" cy="218010"/>
          </a:xfrm>
          <a:prstGeom prst="rect">
            <a:avLst/>
          </a:prstGeom>
        </p:spPr>
      </p:pic>
      <p:sp>
        <p:nvSpPr>
          <p:cNvPr id="17" name="Rounded Rectangle 16"/>
          <p:cNvSpPr/>
          <p:nvPr/>
        </p:nvSpPr>
        <p:spPr>
          <a:xfrm>
            <a:off x="8481837"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smtClean="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315191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77" y="-1"/>
            <a:ext cx="10300354" cy="6858002"/>
          </a:xfrm>
          <a:prstGeom prst="rect">
            <a:avLst/>
          </a:prstGeom>
        </p:spPr>
      </p:pic>
      <p:grpSp>
        <p:nvGrpSpPr>
          <p:cNvPr id="3" name="Group 2"/>
          <p:cNvGrpSpPr/>
          <p:nvPr/>
        </p:nvGrpSpPr>
        <p:grpSpPr>
          <a:xfrm>
            <a:off x="0" y="1137693"/>
            <a:ext cx="4147028" cy="4729707"/>
            <a:chOff x="0" y="1137693"/>
            <a:chExt cx="4147028" cy="4729707"/>
          </a:xfrm>
        </p:grpSpPr>
        <p:sp>
          <p:nvSpPr>
            <p:cNvPr id="5" name="Oval 4">
              <a:hlinkClick r:id="" action="ppaction://hlinkshowjump?jump=nextslide"/>
            </p:cNvPr>
            <p:cNvSpPr/>
            <p:nvPr/>
          </p:nvSpPr>
          <p:spPr>
            <a:xfrm>
              <a:off x="0" y="1137693"/>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992" y="2060006"/>
              <a:ext cx="3714750" cy="769441"/>
            </a:xfrm>
            <a:prstGeom prst="rect">
              <a:avLst/>
            </a:prstGeom>
            <a:noFill/>
          </p:spPr>
          <p:txBody>
            <a:bodyPr wrap="square" rtlCol="0" anchor="ctr">
              <a:spAutoFit/>
            </a:bodyPr>
            <a:lstStyle/>
            <a:p>
              <a:pPr lvl="0" algn="ctr"/>
              <a:r>
                <a:rPr lang="en-US" sz="4400" dirty="0" smtClean="0">
                  <a:solidFill>
                    <a:prstClr val="white"/>
                  </a:solidFill>
                  <a:latin typeface="Novecento sans wide UltraLight" panose="00000705000000000000" pitchFamily="50" charset="0"/>
                </a:rPr>
                <a:t>QUESTIONS</a:t>
              </a:r>
            </a:p>
          </p:txBody>
        </p:sp>
      </p:grpSp>
      <p:sp>
        <p:nvSpPr>
          <p:cNvPr id="12" name="TextBox 11"/>
          <p:cNvSpPr txBox="1">
            <a:spLocks noChangeAspect="1"/>
          </p:cNvSpPr>
          <p:nvPr/>
        </p:nvSpPr>
        <p:spPr>
          <a:xfrm>
            <a:off x="3836828" y="3429000"/>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prstClr val="white"/>
                </a:solidFill>
                <a:latin typeface="Novecento sans wide UltraLight" panose="00000705000000000000" pitchFamily="50" charset="0"/>
              </a:rPr>
              <a:t>?</a:t>
            </a:r>
            <a:endParaRPr lang="ru-RU" sz="2800" dirty="0">
              <a:solidFill>
                <a:schemeClr val="bg1"/>
              </a:solidFill>
            </a:endParaRPr>
          </a:p>
        </p:txBody>
      </p:sp>
      <p:sp>
        <p:nvSpPr>
          <p:cNvPr id="13" name="Oval 12"/>
          <p:cNvSpPr/>
          <p:nvPr/>
        </p:nvSpPr>
        <p:spPr>
          <a:xfrm>
            <a:off x="3961163" y="4667092"/>
            <a:ext cx="185865" cy="1858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 y="3073008"/>
            <a:ext cx="1952784" cy="1952784"/>
          </a:xfrm>
          <a:prstGeom prst="rect">
            <a:avLst/>
          </a:prstGeom>
        </p:spPr>
      </p:pic>
      <p:sp>
        <p:nvSpPr>
          <p:cNvPr id="15" name="TextBox 14"/>
          <p:cNvSpPr txBox="1"/>
          <p:nvPr/>
        </p:nvSpPr>
        <p:spPr>
          <a:xfrm>
            <a:off x="733504" y="4906699"/>
            <a:ext cx="2371725" cy="261610"/>
          </a:xfrm>
          <a:prstGeom prst="rect">
            <a:avLst/>
          </a:prstGeom>
          <a:noFill/>
        </p:spPr>
        <p:txBody>
          <a:bodyPr wrap="square" rtlCol="0" anchor="ctr">
            <a:spAutoFit/>
          </a:bodyPr>
          <a:lstStyle/>
          <a:p>
            <a:pPr algn="ctr"/>
            <a:r>
              <a:rPr lang="en-US" sz="1100" dirty="0" smtClean="0">
                <a:solidFill>
                  <a:schemeClr val="bg1"/>
                </a:solidFill>
              </a:rPr>
              <a:t>http://bit.ly/waws-secrets</a:t>
            </a:r>
            <a:endParaRPr lang="en-US" sz="2000" dirty="0">
              <a:solidFill>
                <a:schemeClr val="bg1"/>
              </a:solidFill>
            </a:endParaRPr>
          </a:p>
        </p:txBody>
      </p:sp>
      <p:sp>
        <p:nvSpPr>
          <p:cNvPr id="10" name="Rounded Rectangle 9"/>
          <p:cNvSpPr/>
          <p:nvPr/>
        </p:nvSpPr>
        <p:spPr>
          <a:xfrm>
            <a:off x="8481837"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smtClean="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1571229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46207" y="5511604"/>
            <a:ext cx="3051585" cy="508196"/>
          </a:xfrm>
        </p:spPr>
        <p:txBody>
          <a:bodyPr>
            <a:normAutofit lnSpcReduction="10000"/>
          </a:bodyPr>
          <a:lstStyle/>
          <a:p>
            <a:pPr marL="0" indent="0" algn="ctr">
              <a:buNone/>
            </a:pPr>
            <a:r>
              <a:rPr lang="en-US" sz="2800" dirty="0" smtClean="0">
                <a:solidFill>
                  <a:schemeClr val="bg1"/>
                </a:solidFill>
              </a:rPr>
              <a:t>@nikmd23</a:t>
            </a:r>
            <a:endParaRPr lang="en-US" sz="2800" dirty="0">
              <a:solidFill>
                <a:schemeClr val="bg1"/>
              </a:solidFill>
            </a:endParaRPr>
          </a:p>
        </p:txBody>
      </p:sp>
      <p:sp>
        <p:nvSpPr>
          <p:cNvPr id="6" name="Oval 5">
            <a:hlinkClick r:id="" action="ppaction://hlinkshowjump?jump=nextslide"/>
          </p:cNvPr>
          <p:cNvSpPr/>
          <p:nvPr/>
        </p:nvSpPr>
        <p:spPr>
          <a:xfrm>
            <a:off x="2514601" y="939604"/>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3000959" y="2692204"/>
            <a:ext cx="3142082" cy="889196"/>
          </a:xfrm>
          <a:prstGeom prst="rect">
            <a:avLst/>
          </a:prstGeom>
        </p:spPr>
        <p:txBody>
          <a:bodyPr vert="horz" lIns="91440" tIns="45720" rIns="91440" bIns="45720" rtlCol="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dirty="0" smtClean="0">
                <a:solidFill>
                  <a:schemeClr val="bg1"/>
                </a:solidFill>
                <a:latin typeface="Novecento sans wide Book" panose="00000405000000000000" pitchFamily="50" charset="0"/>
              </a:rPr>
              <a:t>YOU</a:t>
            </a:r>
            <a:endParaRPr lang="en-US" sz="5400" b="1" dirty="0">
              <a:solidFill>
                <a:schemeClr val="bg1"/>
              </a:solidFill>
              <a:latin typeface="Novecento sans wide Book" panose="00000405000000000000" pitchFamily="50" charset="0"/>
            </a:endParaRPr>
          </a:p>
        </p:txBody>
      </p:sp>
      <p:sp>
        <p:nvSpPr>
          <p:cNvPr id="2" name="Title 1"/>
          <p:cNvSpPr>
            <a:spLocks noGrp="1"/>
          </p:cNvSpPr>
          <p:nvPr>
            <p:ph type="title" idx="4294967295"/>
          </p:nvPr>
        </p:nvSpPr>
        <p:spPr>
          <a:xfrm>
            <a:off x="2743200" y="1885630"/>
            <a:ext cx="3657600" cy="1035174"/>
          </a:xfrm>
        </p:spPr>
        <p:txBody>
          <a:bodyPr anchor="b">
            <a:noAutofit/>
          </a:bodyPr>
          <a:lstStyle/>
          <a:p>
            <a:pPr lvl="0">
              <a:spcBef>
                <a:spcPts val="0"/>
              </a:spcBef>
            </a:pPr>
            <a:r>
              <a:rPr lang="en-US" sz="6600" b="1" dirty="0" smtClean="0">
                <a:latin typeface="Novecento sans wide Book" panose="00000405000000000000" pitchFamily="50" charset="0"/>
                <a:ea typeface="+mn-ea"/>
                <a:cs typeface="+mn-cs"/>
              </a:rPr>
              <a:t>THANK</a:t>
            </a:r>
            <a:endParaRPr lang="en-US" sz="6600" b="1" dirty="0">
              <a:latin typeface="Novecento sans wide Book" panose="00000405000000000000" pitchFamily="50" charset="0"/>
              <a:ea typeface="+mn-ea"/>
              <a:cs typeface="+mn-cs"/>
            </a:endParaRPr>
          </a:p>
        </p:txBody>
      </p:sp>
      <p:sp>
        <p:nvSpPr>
          <p:cNvPr id="9" name="Text Placeholder 2"/>
          <p:cNvSpPr txBox="1">
            <a:spLocks/>
          </p:cNvSpPr>
          <p:nvPr/>
        </p:nvSpPr>
        <p:spPr>
          <a:xfrm>
            <a:off x="2996227" y="3683478"/>
            <a:ext cx="3151547" cy="7361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smtClean="0">
                <a:solidFill>
                  <a:schemeClr val="accent4"/>
                </a:solidFill>
                <a:latin typeface="+mj-lt"/>
              </a:rPr>
              <a:t>FOR COMING</a:t>
            </a:r>
            <a:endParaRPr lang="en-US" sz="2800" dirty="0">
              <a:solidFill>
                <a:schemeClr val="accent4"/>
              </a:solidFill>
              <a:latin typeface="+mj-lt"/>
            </a:endParaRPr>
          </a:p>
        </p:txBody>
      </p:sp>
      <p:sp>
        <p:nvSpPr>
          <p:cNvPr id="10" name="TextBox 9"/>
          <p:cNvSpPr txBox="1">
            <a:spLocks noChangeAspect="1"/>
          </p:cNvSpPr>
          <p:nvPr/>
        </p:nvSpPr>
        <p:spPr>
          <a:xfrm>
            <a:off x="4261800" y="4744203"/>
            <a:ext cx="620400" cy="620400"/>
          </a:xfrm>
          <a:prstGeom prst="ellipse">
            <a:avLst/>
          </a:prstGeom>
          <a:solidFill>
            <a:schemeClr val="tx2"/>
          </a:solidFill>
        </p:spPr>
        <p:txBody>
          <a:bodyPr wrap="none" lIns="0" tIns="0" rIns="0" bIns="0" rtlCol="0" anchor="ctr" anchorCtr="0">
            <a:noAutofit/>
          </a:bodyPr>
          <a:lstStyle/>
          <a:p>
            <a:pPr algn="ctr"/>
            <a:r>
              <a:rPr lang="en-US" sz="2800" dirty="0" smtClean="0">
                <a:solidFill>
                  <a:schemeClr val="bg1"/>
                </a:solidFill>
                <a:latin typeface="FontAwesome" pitchFamily="2" charset="0"/>
              </a:rPr>
              <a:t></a:t>
            </a:r>
            <a:endParaRPr lang="ru-RU" sz="2800" dirty="0">
              <a:solidFill>
                <a:schemeClr val="bg1"/>
              </a:solidFill>
            </a:endParaRPr>
          </a:p>
        </p:txBody>
      </p:sp>
      <p:sp>
        <p:nvSpPr>
          <p:cNvPr id="11" name="Oval 10"/>
          <p:cNvSpPr/>
          <p:nvPr/>
        </p:nvSpPr>
        <p:spPr>
          <a:xfrm>
            <a:off x="2667000" y="1447800"/>
            <a:ext cx="185865" cy="185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40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Oval 10"/>
          <p:cNvSpPr/>
          <p:nvPr/>
        </p:nvSpPr>
        <p:spPr>
          <a:xfrm>
            <a:off x="3640867" y="5898687"/>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0"/>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smtClean="0">
                  <a:solidFill>
                    <a:schemeClr val="bg1"/>
                  </a:solidFill>
                  <a:latin typeface="+mj-lt"/>
                </a:rPr>
                <a:t>AZURE </a:t>
              </a:r>
              <a:br>
                <a:rPr lang="en-US" sz="4000" dirty="0" smtClean="0">
                  <a:solidFill>
                    <a:schemeClr val="bg1"/>
                  </a:solidFill>
                  <a:latin typeface="+mj-lt"/>
                </a:rPr>
              </a:br>
              <a:r>
                <a:rPr lang="en-US" sz="4000" dirty="0" smtClean="0">
                  <a:solidFill>
                    <a:schemeClr val="bg1"/>
                  </a:solidFill>
                  <a:latin typeface="+mj-lt"/>
                </a:rPr>
                <a:t>WEB SITES</a:t>
              </a:r>
              <a:endParaRPr lang="en-US" sz="4000" dirty="0">
                <a:solidFill>
                  <a:schemeClr val="bg1"/>
                </a:solidFill>
                <a:latin typeface="+mj-lt"/>
              </a:endParaRPr>
            </a:p>
          </p:txBody>
        </p:sp>
        <p:sp>
          <p:nvSpPr>
            <p:cNvPr id="6" name="TextBox 5"/>
            <p:cNvSpPr txBox="1"/>
            <p:nvPr/>
          </p:nvSpPr>
          <p:spPr>
            <a:xfrm>
              <a:off x="228600" y="4673025"/>
              <a:ext cx="3581400" cy="584775"/>
            </a:xfrm>
            <a:prstGeom prst="rect">
              <a:avLst/>
            </a:prstGeom>
            <a:noFill/>
          </p:spPr>
          <p:txBody>
            <a:bodyPr wrap="square" rtlCol="0" anchor="ctr">
              <a:spAutoFit/>
            </a:bodyPr>
            <a:lstStyle/>
            <a:p>
              <a:r>
                <a:rPr lang="en-US" sz="1600" dirty="0" smtClean="0">
                  <a:solidFill>
                    <a:schemeClr val="accent4"/>
                  </a:solidFill>
                </a:rPr>
                <a:t>Developer focused </a:t>
              </a:r>
              <a:br>
                <a:rPr lang="en-US" sz="1600" dirty="0" smtClean="0">
                  <a:solidFill>
                    <a:schemeClr val="accent4"/>
                  </a:solidFill>
                </a:rPr>
              </a:br>
              <a:r>
                <a:rPr lang="en-US" sz="1600" dirty="0" smtClean="0">
                  <a:solidFill>
                    <a:schemeClr val="accent4"/>
                  </a:solidFill>
                </a:rPr>
                <a:t>Platform As A Service</a:t>
              </a:r>
              <a:endParaRPr lang="en-US" sz="1600" dirty="0">
                <a:solidFill>
                  <a:schemeClr val="accent4"/>
                </a:solidFill>
              </a:endParaRP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smtClean="0">
                <a:solidFill>
                  <a:schemeClr val="bg1"/>
                </a:solidFill>
                <a:latin typeface="Novecento sans wide Book" panose="00000405000000000000" pitchFamily="50" charset="0"/>
              </a:rPr>
              <a:t>I</a:t>
            </a:r>
            <a:endParaRPr lang="ru-RU" sz="3200" dirty="0">
              <a:solidFill>
                <a:schemeClr val="bg1"/>
              </a:solidFill>
            </a:endParaRPr>
          </a:p>
        </p:txBody>
      </p:sp>
      <p:pic>
        <p:nvPicPr>
          <p:cNvPr id="14"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3514" y="2559513"/>
            <a:ext cx="1313748" cy="130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1380001" y="1430575"/>
            <a:ext cx="455818" cy="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8481837"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smtClean="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80242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590800" y="1714500"/>
            <a:ext cx="6248400" cy="1355400"/>
          </a:xfrm>
        </p:spPr>
        <p:txBody>
          <a:bodyPr numCol="2">
            <a:noAutofit/>
          </a:bodyPr>
          <a:lstStyle/>
          <a:p>
            <a:r>
              <a:rPr lang="en-US" dirty="0" smtClean="0">
                <a:solidFill>
                  <a:schemeClr val="bg1"/>
                </a:solidFill>
                <a:latin typeface="+mj-lt"/>
              </a:rPr>
              <a:t>WEB ROLE</a:t>
            </a:r>
          </a:p>
          <a:p>
            <a:pPr marL="285750" indent="-285750">
              <a:buFont typeface="Arial" panose="020B0604020202020204" pitchFamily="34" charset="0"/>
              <a:buChar char="•"/>
            </a:pPr>
            <a:r>
              <a:rPr lang="en-US" dirty="0"/>
              <a:t>E</a:t>
            </a:r>
            <a:r>
              <a:rPr lang="en-US" dirty="0" smtClean="0"/>
              <a:t>levated Startup Scripts</a:t>
            </a:r>
            <a:endParaRPr lang="en-US" dirty="0"/>
          </a:p>
          <a:p>
            <a:pPr marL="285750" indent="-285750">
              <a:buFont typeface="Arial" panose="020B0604020202020204" pitchFamily="34" charset="0"/>
              <a:buChar char="•"/>
            </a:pPr>
            <a:r>
              <a:rPr lang="en-US" dirty="0" smtClean="0"/>
              <a:t>RDP </a:t>
            </a:r>
            <a:r>
              <a:rPr lang="en-US" dirty="0"/>
              <a:t>into VM</a:t>
            </a:r>
          </a:p>
          <a:p>
            <a:pPr marL="285750" indent="-285750">
              <a:buFont typeface="Arial" panose="020B0604020202020204" pitchFamily="34" charset="0"/>
              <a:buChar char="•"/>
            </a:pPr>
            <a:r>
              <a:rPr lang="en-US" dirty="0"/>
              <a:t>Network Isolation</a:t>
            </a:r>
          </a:p>
          <a:p>
            <a:pPr marL="285750" indent="-285750">
              <a:buFont typeface="Arial" panose="020B0604020202020204" pitchFamily="34" charset="0"/>
              <a:buChar char="•"/>
            </a:pPr>
            <a:r>
              <a:rPr lang="en-US" dirty="0" smtClean="0"/>
              <a:t>Virtual </a:t>
            </a:r>
            <a:r>
              <a:rPr lang="en-US" dirty="0"/>
              <a:t>Networks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Dedicated IP Address</a:t>
            </a:r>
            <a:endParaRPr lang="en-US" dirty="0"/>
          </a:p>
          <a:p>
            <a:pPr marL="285750" indent="-285750">
              <a:buFont typeface="Arial" panose="020B0604020202020204" pitchFamily="34" charset="0"/>
              <a:buChar char="•"/>
            </a:pPr>
            <a:r>
              <a:rPr lang="en-US" dirty="0" smtClean="0"/>
              <a:t>ACL-Restricted </a:t>
            </a:r>
            <a:r>
              <a:rPr lang="en-US" dirty="0"/>
              <a:t>E</a:t>
            </a:r>
            <a:r>
              <a:rPr lang="en-US" dirty="0" smtClean="0"/>
              <a:t>ndpoints</a:t>
            </a:r>
            <a:endParaRPr lang="en-US" dirty="0"/>
          </a:p>
          <a:p>
            <a:pPr marL="285750" indent="-285750">
              <a:buFont typeface="Arial" panose="020B0604020202020204" pitchFamily="34" charset="0"/>
              <a:buChar char="•"/>
            </a:pPr>
            <a:r>
              <a:rPr lang="en-US" dirty="0" smtClean="0"/>
              <a:t>Any </a:t>
            </a:r>
            <a:r>
              <a:rPr lang="en-US" dirty="0"/>
              <a:t>TCP/UDP </a:t>
            </a:r>
            <a:r>
              <a:rPr lang="en-US" dirty="0" smtClean="0"/>
              <a:t>Port</a:t>
            </a:r>
            <a:endParaRPr lang="en-US" dirty="0"/>
          </a:p>
          <a:p>
            <a:pPr marL="285750" indent="-285750">
              <a:buFont typeface="Arial" panose="020B0604020202020204" pitchFamily="34" charset="0"/>
              <a:buChar char="•"/>
            </a:pPr>
            <a:endParaRPr lang="en-US" dirty="0"/>
          </a:p>
        </p:txBody>
      </p:sp>
      <p:sp>
        <p:nvSpPr>
          <p:cNvPr id="5" name="Title 4"/>
          <p:cNvSpPr>
            <a:spLocks noGrp="1"/>
          </p:cNvSpPr>
          <p:nvPr>
            <p:ph type="title"/>
          </p:nvPr>
        </p:nvSpPr>
        <p:spPr/>
        <p:txBody>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comparison</a:t>
            </a:r>
            <a:endParaRPr lang="en-US" dirty="0"/>
          </a:p>
        </p:txBody>
      </p:sp>
      <p:sp>
        <p:nvSpPr>
          <p:cNvPr id="7" name="Oval 6"/>
          <p:cNvSpPr/>
          <p:nvPr/>
        </p:nvSpPr>
        <p:spPr>
          <a:xfrm>
            <a:off x="578712"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Oval 7"/>
          <p:cNvSpPr/>
          <p:nvPr/>
        </p:nvSpPr>
        <p:spPr>
          <a:xfrm>
            <a:off x="578712" y="3960876"/>
            <a:ext cx="1584000" cy="158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857206" y="4243722"/>
            <a:ext cx="1027012" cy="101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206" y="1878694"/>
            <a:ext cx="1027012" cy="1027012"/>
          </a:xfrm>
          <a:prstGeom prst="rect">
            <a:avLst/>
          </a:prstGeom>
        </p:spPr>
      </p:pic>
      <p:sp>
        <p:nvSpPr>
          <p:cNvPr id="19" name="Text Placeholder 2"/>
          <p:cNvSpPr txBox="1">
            <a:spLocks/>
          </p:cNvSpPr>
          <p:nvPr/>
        </p:nvSpPr>
        <p:spPr>
          <a:xfrm>
            <a:off x="2590800" y="4075176"/>
            <a:ext cx="6248400" cy="2191810"/>
          </a:xfrm>
          <a:prstGeom prst="rect">
            <a:avLst/>
          </a:prstGeom>
        </p:spPr>
        <p:txBody>
          <a:bodyPr vert="horz" wrap="square" lIns="91440" tIns="0" rIns="91440" bIns="0" numCol="2"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solidFill>
                <a:latin typeface="+mj-lt"/>
              </a:rPr>
              <a:t>WEB SITE</a:t>
            </a:r>
          </a:p>
          <a:p>
            <a:pPr marL="285750" indent="-285750">
              <a:buFont typeface="Arial" panose="020B0604020202020204" pitchFamily="34" charset="0"/>
              <a:buChar char="•"/>
            </a:pPr>
            <a:r>
              <a:rPr lang="en-US" dirty="0" smtClean="0"/>
              <a:t>Near-Instant </a:t>
            </a:r>
            <a:r>
              <a:rPr lang="en-US" dirty="0"/>
              <a:t>Deployment</a:t>
            </a:r>
          </a:p>
          <a:p>
            <a:pPr marL="285750" indent="-285750">
              <a:buFont typeface="Arial" panose="020B0604020202020204" pitchFamily="34" charset="0"/>
              <a:buChar char="•"/>
            </a:pPr>
            <a:r>
              <a:rPr lang="en-US" dirty="0" smtClean="0"/>
              <a:t>Rollbacks</a:t>
            </a:r>
          </a:p>
          <a:p>
            <a:pPr marL="285750" indent="-285750">
              <a:buFont typeface="Arial" panose="020B0604020202020204" pitchFamily="34" charset="0"/>
              <a:buChar char="•"/>
            </a:pPr>
            <a:r>
              <a:rPr lang="en-US" dirty="0" smtClean="0"/>
              <a:t>Continuous </a:t>
            </a:r>
            <a:r>
              <a:rPr lang="en-US" dirty="0"/>
              <a:t>Deployment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Application </a:t>
            </a:r>
            <a:r>
              <a:rPr lang="en-US" dirty="0"/>
              <a:t>Gallery</a:t>
            </a:r>
          </a:p>
          <a:p>
            <a:pPr marL="285750" indent="-285750">
              <a:buFont typeface="Arial" panose="020B0604020202020204" pitchFamily="34" charset="0"/>
              <a:buChar char="•"/>
            </a:pPr>
            <a:r>
              <a:rPr lang="en-US" dirty="0"/>
              <a:t>Web Jobs</a:t>
            </a:r>
          </a:p>
          <a:p>
            <a:pPr marL="285750" indent="-285750">
              <a:buFont typeface="Arial" panose="020B0604020202020204" pitchFamily="34" charset="0"/>
              <a:buChar char="•"/>
            </a:pPr>
            <a:r>
              <a:rPr lang="en-US" dirty="0"/>
              <a:t>Content Backup</a:t>
            </a:r>
          </a:p>
        </p:txBody>
      </p:sp>
    </p:spTree>
    <p:extLst>
      <p:ext uri="{BB962C8B-B14F-4D97-AF65-F5344CB8AC3E}">
        <p14:creationId xmlns:p14="http://schemas.microsoft.com/office/powerpoint/2010/main" val="165651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architecture</a:t>
            </a:r>
            <a:endParaRPr lang="en-US" sz="2400" b="0" dirty="0"/>
          </a:p>
        </p:txBody>
      </p:sp>
      <p:cxnSp>
        <p:nvCxnSpPr>
          <p:cNvPr id="17" name="Straight Connector 16"/>
          <p:cNvCxnSpPr>
            <a:stCxn id="2" idx="5"/>
            <a:endCxn id="13" idx="0"/>
          </p:cNvCxnSpPr>
          <p:nvPr/>
        </p:nvCxnSpPr>
        <p:spPr>
          <a:xfrm>
            <a:off x="5595413" y="4714827"/>
            <a:ext cx="130793" cy="39057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4" idx="1"/>
          </p:cNvCxnSpPr>
          <p:nvPr/>
        </p:nvCxnSpPr>
        <p:spPr>
          <a:xfrm>
            <a:off x="5881821" y="4246264"/>
            <a:ext cx="625965" cy="40498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1" idx="3"/>
          </p:cNvCxnSpPr>
          <p:nvPr/>
        </p:nvCxnSpPr>
        <p:spPr>
          <a:xfrm flipV="1">
            <a:off x="5664202" y="2498752"/>
            <a:ext cx="514364" cy="44981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5909916" y="3148880"/>
            <a:ext cx="1329084" cy="36764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3318986" y="2438400"/>
            <a:ext cx="2667000" cy="2667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p>
        </p:txBody>
      </p:sp>
      <p:sp>
        <p:nvSpPr>
          <p:cNvPr id="7" name="Oval 6"/>
          <p:cNvSpPr/>
          <p:nvPr/>
        </p:nvSpPr>
        <p:spPr>
          <a:xfrm>
            <a:off x="1271360" y="1336168"/>
            <a:ext cx="1569498" cy="1569498"/>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latin typeface="+mj-lt"/>
            </a:endParaRPr>
          </a:p>
        </p:txBody>
      </p:sp>
      <p:sp>
        <p:nvSpPr>
          <p:cNvPr id="13" name="Oval 12"/>
          <p:cNvSpPr/>
          <p:nvPr/>
        </p:nvSpPr>
        <p:spPr>
          <a:xfrm>
            <a:off x="5257800" y="5105399"/>
            <a:ext cx="936811" cy="936811"/>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dirty="0">
              <a:solidFill>
                <a:schemeClr val="accent2"/>
              </a:solidFill>
              <a:latin typeface="+mj-lt"/>
            </a:endParaRPr>
          </a:p>
        </p:txBody>
      </p:sp>
      <p:sp>
        <p:nvSpPr>
          <p:cNvPr id="11" name="Oval 10"/>
          <p:cNvSpPr/>
          <p:nvPr/>
        </p:nvSpPr>
        <p:spPr>
          <a:xfrm>
            <a:off x="6035846" y="1666918"/>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sp>
        <p:nvSpPr>
          <p:cNvPr id="8" name="Oval 7"/>
          <p:cNvSpPr/>
          <p:nvPr/>
        </p:nvSpPr>
        <p:spPr>
          <a:xfrm>
            <a:off x="457200" y="2442910"/>
            <a:ext cx="1295400" cy="1295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400" dirty="0">
              <a:solidFill>
                <a:schemeClr val="accent2"/>
              </a:solidFill>
            </a:endParaRPr>
          </a:p>
        </p:txBody>
      </p:sp>
      <p:sp>
        <p:nvSpPr>
          <p:cNvPr id="14" name="Oval 13"/>
          <p:cNvSpPr/>
          <p:nvPr/>
        </p:nvSpPr>
        <p:spPr>
          <a:xfrm>
            <a:off x="6352337" y="4495800"/>
            <a:ext cx="1061474" cy="106147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2"/>
              </a:solidFill>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066" y="1701175"/>
            <a:ext cx="862086" cy="839484"/>
          </a:xfrm>
          <a:prstGeom prst="rect">
            <a:avLst/>
          </a:prstGeom>
        </p:spPr>
      </p:pic>
      <p:sp>
        <p:nvSpPr>
          <p:cNvPr id="6" name="Oval 5"/>
          <p:cNvSpPr/>
          <p:nvPr/>
        </p:nvSpPr>
        <p:spPr>
          <a:xfrm>
            <a:off x="1521412" y="2362200"/>
            <a:ext cx="2209800" cy="220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143" y="2886075"/>
            <a:ext cx="1035304" cy="40907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9957" y="3105505"/>
            <a:ext cx="1232710" cy="72319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9321" y="2443211"/>
            <a:ext cx="2412500" cy="2412500"/>
          </a:xfrm>
          <a:prstGeom prst="rect">
            <a:avLst/>
          </a:prstGeom>
        </p:spPr>
      </p:pic>
      <p:pic>
        <p:nvPicPr>
          <p:cNvPr id="42" name="Picture 18"/>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45217" y="5357110"/>
            <a:ext cx="5619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6"/>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81449" y="4747137"/>
            <a:ext cx="603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284204" y="1881939"/>
            <a:ext cx="477837"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45"/>
          <p:cNvSpPr/>
          <p:nvPr/>
        </p:nvSpPr>
        <p:spPr>
          <a:xfrm>
            <a:off x="7211141" y="2591087"/>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pic>
        <p:nvPicPr>
          <p:cNvPr id="44" name="Picture 15"/>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410286" y="2791820"/>
            <a:ext cx="57626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3948950" y="4665420"/>
            <a:ext cx="1453242" cy="338554"/>
          </a:xfrm>
          <a:prstGeom prst="rect">
            <a:avLst/>
          </a:prstGeom>
          <a:noFill/>
        </p:spPr>
        <p:txBody>
          <a:bodyPr wrap="square" rtlCol="0">
            <a:spAutoFit/>
          </a:bodyPr>
          <a:lstStyle/>
          <a:p>
            <a:pPr algn="ctr"/>
            <a:r>
              <a:rPr lang="en-US" sz="1600" dirty="0" smtClean="0">
                <a:solidFill>
                  <a:schemeClr val="bg1"/>
                </a:solidFill>
              </a:rPr>
              <a:t>KUDU</a:t>
            </a:r>
            <a:endParaRPr lang="en-US" sz="1600" dirty="0">
              <a:solidFill>
                <a:schemeClr val="bg1"/>
              </a:solidFill>
            </a:endParaRPr>
          </a:p>
        </p:txBody>
      </p:sp>
      <p:sp>
        <p:nvSpPr>
          <p:cNvPr id="27" name="Rounded Rectangle 26"/>
          <p:cNvSpPr/>
          <p:nvPr/>
        </p:nvSpPr>
        <p:spPr>
          <a:xfrm>
            <a:off x="8481837"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smtClean="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370000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99" y="-417095"/>
            <a:ext cx="11171800" cy="7447866"/>
          </a:xfrm>
          <a:prstGeom prst="rect">
            <a:avLst/>
          </a:prstGeom>
        </p:spPr>
      </p:pic>
      <p:grpSp>
        <p:nvGrpSpPr>
          <p:cNvPr id="6" name="Group 5"/>
          <p:cNvGrpSpPr/>
          <p:nvPr/>
        </p:nvGrpSpPr>
        <p:grpSpPr>
          <a:xfrm>
            <a:off x="-9523" y="2504431"/>
            <a:ext cx="4581524" cy="4363094"/>
            <a:chOff x="-9523" y="2504431"/>
            <a:chExt cx="4581524" cy="4363094"/>
          </a:xfrm>
        </p:grpSpPr>
        <p:sp>
          <p:nvSpPr>
            <p:cNvPr id="4" name="Oval 4">
              <a:hlinkClick r:id="" action="ppaction://hlinkshowjump?jump=nextslide"/>
            </p:cNvPr>
            <p:cNvSpPr/>
            <p:nvPr/>
          </p:nvSpPr>
          <p:spPr>
            <a:xfrm>
              <a:off x="-9523" y="2504431"/>
              <a:ext cx="4581524" cy="4363094"/>
            </a:xfrm>
            <a:custGeom>
              <a:avLst/>
              <a:gdLst/>
              <a:ahLst/>
              <a:cxnLst/>
              <a:rect l="l" t="t" r="r" b="b"/>
              <a:pathLst>
                <a:path w="6181725" h="5887003">
                  <a:moveTo>
                    <a:pt x="2640285" y="0"/>
                  </a:moveTo>
                  <a:cubicBezTo>
                    <a:pt x="4596169" y="0"/>
                    <a:pt x="6181725" y="1585556"/>
                    <a:pt x="6181725" y="3541440"/>
                  </a:cubicBezTo>
                  <a:cubicBezTo>
                    <a:pt x="6181725" y="4442260"/>
                    <a:pt x="5845390" y="5264525"/>
                    <a:pt x="5288619" y="5887003"/>
                  </a:cubicBezTo>
                  <a:lnTo>
                    <a:pt x="0" y="5887003"/>
                  </a:lnTo>
                  <a:lnTo>
                    <a:pt x="0" y="1188740"/>
                  </a:lnTo>
                  <a:cubicBezTo>
                    <a:pt x="644797" y="458030"/>
                    <a:pt x="1589052" y="0"/>
                    <a:pt x="26402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1642" y="4035243"/>
              <a:ext cx="4310061" cy="769441"/>
            </a:xfrm>
            <a:prstGeom prst="rect">
              <a:avLst/>
            </a:prstGeom>
            <a:noFill/>
          </p:spPr>
          <p:txBody>
            <a:bodyPr wrap="square" rtlCol="0" anchor="ctr">
              <a:spAutoFit/>
            </a:bodyPr>
            <a:lstStyle/>
            <a:p>
              <a:r>
                <a:rPr lang="en-US" sz="4400" dirty="0" smtClean="0">
                  <a:solidFill>
                    <a:schemeClr val="bg1"/>
                  </a:solidFill>
                  <a:latin typeface="+mj-lt"/>
                </a:rPr>
                <a:t>KUDU</a:t>
              </a:r>
              <a:endParaRPr lang="en-US" sz="4400" dirty="0">
                <a:solidFill>
                  <a:schemeClr val="bg1"/>
                </a:solidFill>
                <a:latin typeface="+mj-lt"/>
              </a:endParaRPr>
            </a:p>
          </p:txBody>
        </p:sp>
        <p:sp>
          <p:nvSpPr>
            <p:cNvPr id="7" name="TextBox 6"/>
            <p:cNvSpPr txBox="1">
              <a:spLocks noChangeAspect="1"/>
            </p:cNvSpPr>
            <p:nvPr/>
          </p:nvSpPr>
          <p:spPr>
            <a:xfrm>
              <a:off x="2655259" y="4035242"/>
              <a:ext cx="1465625" cy="1465625"/>
            </a:xfrm>
            <a:prstGeom prst="rect">
              <a:avLst/>
            </a:prstGeom>
            <a:noFill/>
          </p:spPr>
          <p:txBody>
            <a:bodyPr wrap="none" lIns="0" tIns="0" rIns="0" bIns="0" rtlCol="0" anchor="ctr" anchorCtr="0">
              <a:noAutofit/>
            </a:bodyPr>
            <a:lstStyle/>
            <a:p>
              <a:pPr algn="ctr"/>
              <a:r>
                <a:rPr lang="en-US" sz="13800" dirty="0" smtClean="0">
                  <a:latin typeface="RaphaelIcons" pitchFamily="2" charset="0"/>
                </a:rPr>
                <a:t>b</a:t>
              </a:r>
              <a:endParaRPr lang="ru-RU" sz="13800" dirty="0"/>
            </a:p>
          </p:txBody>
        </p:sp>
      </p:grpSp>
      <p:sp>
        <p:nvSpPr>
          <p:cNvPr id="9" name="TextBox 8"/>
          <p:cNvSpPr txBox="1"/>
          <p:nvPr/>
        </p:nvSpPr>
        <p:spPr>
          <a:xfrm>
            <a:off x="3505200" y="2895600"/>
            <a:ext cx="615684" cy="615684"/>
          </a:xfrm>
          <a:prstGeom prst="ellipse">
            <a:avLst/>
          </a:prstGeom>
          <a:solidFill>
            <a:schemeClr val="tx2"/>
          </a:solidFill>
        </p:spPr>
        <p:txBody>
          <a:bodyPr wrap="none" lIns="0" tIns="0" rIns="0" bIns="0" rtlCol="0" anchor="ctr">
            <a:noAutofit/>
          </a:bodyPr>
          <a:lstStyle/>
          <a:p>
            <a:pPr algn="ctr"/>
            <a:r>
              <a:rPr lang="en-US" sz="3200" b="1" dirty="0" smtClean="0">
                <a:solidFill>
                  <a:schemeClr val="bg1"/>
                </a:solidFill>
                <a:latin typeface="Novecento sans wide Book" panose="00000405000000000000" pitchFamily="50" charset="0"/>
              </a:rPr>
              <a:t>II</a:t>
            </a:r>
            <a:endParaRPr lang="ru-RU" sz="3200" dirty="0">
              <a:solidFill>
                <a:schemeClr val="bg1"/>
              </a:solidFill>
            </a:endParaRPr>
          </a:p>
        </p:txBody>
      </p:sp>
      <p:sp>
        <p:nvSpPr>
          <p:cNvPr id="11" name="Oval 10"/>
          <p:cNvSpPr/>
          <p:nvPr/>
        </p:nvSpPr>
        <p:spPr>
          <a:xfrm>
            <a:off x="3009891" y="2318565"/>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83" y="6120874"/>
            <a:ext cx="388154" cy="329932"/>
          </a:xfrm>
          <a:prstGeom prst="rect">
            <a:avLst/>
          </a:prstGeom>
        </p:spPr>
      </p:pic>
      <p:sp>
        <p:nvSpPr>
          <p:cNvPr id="12" name="TextBox 11"/>
          <p:cNvSpPr txBox="1"/>
          <p:nvPr/>
        </p:nvSpPr>
        <p:spPr>
          <a:xfrm>
            <a:off x="231642" y="5580709"/>
            <a:ext cx="3581400" cy="584775"/>
          </a:xfrm>
          <a:prstGeom prst="rect">
            <a:avLst/>
          </a:prstGeom>
          <a:noFill/>
        </p:spPr>
        <p:txBody>
          <a:bodyPr wrap="square" rtlCol="0" anchor="ctr">
            <a:spAutoFit/>
          </a:bodyPr>
          <a:lstStyle/>
          <a:p>
            <a:r>
              <a:rPr lang="en-US" sz="1600" dirty="0" smtClean="0">
                <a:solidFill>
                  <a:schemeClr val="accent4"/>
                </a:solidFill>
              </a:rPr>
              <a:t>The magic behind </a:t>
            </a:r>
            <a:br>
              <a:rPr lang="en-US" sz="1600" dirty="0" smtClean="0">
                <a:solidFill>
                  <a:schemeClr val="accent4"/>
                </a:solidFill>
              </a:rPr>
            </a:br>
            <a:r>
              <a:rPr lang="en-US" sz="1600" dirty="0" smtClean="0">
                <a:solidFill>
                  <a:schemeClr val="accent4"/>
                </a:solidFill>
              </a:rPr>
              <a:t>Microsoft Azure Web Sites</a:t>
            </a:r>
            <a:endParaRPr lang="en-US" sz="1600" dirty="0">
              <a:solidFill>
                <a:schemeClr val="accent4"/>
              </a:solidFill>
            </a:endParaRPr>
          </a:p>
        </p:txBody>
      </p:sp>
    </p:spTree>
    <p:extLst>
      <p:ext uri="{BB962C8B-B14F-4D97-AF65-F5344CB8AC3E}">
        <p14:creationId xmlns:p14="http://schemas.microsoft.com/office/powerpoint/2010/main" val="250593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workflow + settings</a:t>
            </a:r>
            <a:endParaRPr lang="en-US" sz="2400" b="0" dirty="0"/>
          </a:p>
        </p:txBody>
      </p:sp>
      <p:cxnSp>
        <p:nvCxnSpPr>
          <p:cNvPr id="5" name="Straight Connector 4"/>
          <p:cNvCxnSpPr/>
          <p:nvPr/>
        </p:nvCxnSpPr>
        <p:spPr>
          <a:xfrm>
            <a:off x="83820" y="3539561"/>
            <a:ext cx="89611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53490" y="1879680"/>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smtClean="0">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smtClean="0">
                  <a:solidFill>
                    <a:schemeClr val="accent4"/>
                  </a:solidFill>
                </a:rPr>
                <a:t>Acquire source from source control system</a:t>
              </a:r>
              <a:endParaRPr lang="en-US" sz="1200" dirty="0">
                <a:solidFill>
                  <a:schemeClr val="accent4"/>
                </a:solidFill>
              </a:endParaRPr>
            </a:p>
          </p:txBody>
        </p:sp>
      </p:grpSp>
      <p:sp>
        <p:nvSpPr>
          <p:cNvPr id="7" name="Oval 6"/>
          <p:cNvSpPr/>
          <p:nvPr/>
        </p:nvSpPr>
        <p:spPr>
          <a:xfrm>
            <a:off x="671490"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761490"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754652"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1490"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30999"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140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workflow + settings</a:t>
            </a:r>
            <a:endParaRPr lang="en-US" sz="2400" b="0" dirty="0"/>
          </a:p>
        </p:txBody>
      </p:sp>
      <p:cxnSp>
        <p:nvCxnSpPr>
          <p:cNvPr id="5" name="Straight Connector 4"/>
          <p:cNvCxnSpPr/>
          <p:nvPr/>
        </p:nvCxnSpPr>
        <p:spPr>
          <a:xfrm>
            <a:off x="83820" y="3539561"/>
            <a:ext cx="89611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53490" y="1879680"/>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smtClean="0">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smtClean="0">
                  <a:solidFill>
                    <a:schemeClr val="accent4"/>
                  </a:solidFill>
                </a:rPr>
                <a:t>Acquire source from source control system</a:t>
              </a:r>
              <a:endParaRPr lang="en-US" sz="1200" dirty="0">
                <a:solidFill>
                  <a:schemeClr val="accent4"/>
                </a:solidFill>
              </a:endParaRPr>
            </a:p>
          </p:txBody>
        </p:sp>
      </p:grpSp>
      <p:grpSp>
        <p:nvGrpSpPr>
          <p:cNvPr id="35" name="Group 34"/>
          <p:cNvGrpSpPr/>
          <p:nvPr/>
        </p:nvGrpSpPr>
        <p:grpSpPr>
          <a:xfrm>
            <a:off x="3623310" y="1879680"/>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smtClean="0">
                  <a:solidFill>
                    <a:schemeClr val="tx2"/>
                  </a:solidFill>
                  <a:latin typeface="+mj-lt"/>
                </a:rPr>
                <a:t>Build</a:t>
              </a:r>
              <a:endParaRPr lang="en-US" sz="2000" dirty="0">
                <a:solidFill>
                  <a:schemeClr val="tx2"/>
                </a:solidFill>
                <a:latin typeface="+mj-lt"/>
              </a:endParaRPr>
            </a:p>
          </p:txBody>
        </p:sp>
        <p:sp>
          <p:nvSpPr>
            <p:cNvPr id="15" name="Rectangle 14"/>
            <p:cNvSpPr/>
            <p:nvPr/>
          </p:nvSpPr>
          <p:spPr>
            <a:xfrm>
              <a:off x="3429000" y="2210782"/>
              <a:ext cx="1257300" cy="646331"/>
            </a:xfrm>
            <a:prstGeom prst="rect">
              <a:avLst/>
            </a:prstGeom>
          </p:spPr>
          <p:txBody>
            <a:bodyPr wrap="square">
              <a:spAutoFit/>
            </a:bodyPr>
            <a:lstStyle/>
            <a:p>
              <a:r>
                <a:rPr lang="en-US" sz="1200" dirty="0" smtClean="0">
                  <a:solidFill>
                    <a:schemeClr val="accent4"/>
                  </a:solidFill>
                </a:rPr>
                <a:t>Compile binary assets (if applicable)</a:t>
              </a:r>
              <a:endParaRPr lang="en-US" sz="1200" dirty="0">
                <a:solidFill>
                  <a:schemeClr val="accent4"/>
                </a:solidFill>
              </a:endParaRPr>
            </a:p>
          </p:txBody>
        </p:sp>
      </p:grpSp>
      <p:sp>
        <p:nvSpPr>
          <p:cNvPr id="7" name="Oval 6"/>
          <p:cNvSpPr/>
          <p:nvPr/>
        </p:nvSpPr>
        <p:spPr>
          <a:xfrm>
            <a:off x="671490"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041310"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761490"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3131310"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754652"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3124472"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1490"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2861310"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30999"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87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pPr marL="0" indent="0" algn="ctr">
              <a:buNone/>
            </a:pPr>
            <a:r>
              <a:rPr lang="en-US" sz="2400" dirty="0" smtClean="0"/>
              <a:t>workflow + settings</a:t>
            </a:r>
            <a:endParaRPr lang="en-US" sz="2400" b="0" dirty="0"/>
          </a:p>
        </p:txBody>
      </p:sp>
      <p:cxnSp>
        <p:nvCxnSpPr>
          <p:cNvPr id="5" name="Straight Connector 4"/>
          <p:cNvCxnSpPr/>
          <p:nvPr/>
        </p:nvCxnSpPr>
        <p:spPr>
          <a:xfrm>
            <a:off x="83820" y="3539561"/>
            <a:ext cx="896112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253490" y="1879680"/>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smtClean="0">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smtClean="0">
                  <a:solidFill>
                    <a:schemeClr val="accent4"/>
                  </a:solidFill>
                </a:rPr>
                <a:t>Acquire source from source control system</a:t>
              </a:r>
              <a:endParaRPr lang="en-US" sz="1200" dirty="0">
                <a:solidFill>
                  <a:schemeClr val="accent4"/>
                </a:solidFill>
              </a:endParaRPr>
            </a:p>
          </p:txBody>
        </p:sp>
      </p:grpSp>
      <p:grpSp>
        <p:nvGrpSpPr>
          <p:cNvPr id="35" name="Group 34"/>
          <p:cNvGrpSpPr/>
          <p:nvPr/>
        </p:nvGrpSpPr>
        <p:grpSpPr>
          <a:xfrm>
            <a:off x="3623310" y="1879680"/>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smtClean="0">
                  <a:solidFill>
                    <a:schemeClr val="tx2"/>
                  </a:solidFill>
                  <a:latin typeface="+mj-lt"/>
                </a:rPr>
                <a:t>Build</a:t>
              </a:r>
              <a:endParaRPr lang="en-US" sz="2000" dirty="0">
                <a:solidFill>
                  <a:schemeClr val="tx2"/>
                </a:solidFill>
                <a:latin typeface="+mj-lt"/>
              </a:endParaRPr>
            </a:p>
          </p:txBody>
        </p:sp>
        <p:sp>
          <p:nvSpPr>
            <p:cNvPr id="15" name="Rectangle 14"/>
            <p:cNvSpPr/>
            <p:nvPr/>
          </p:nvSpPr>
          <p:spPr>
            <a:xfrm>
              <a:off x="3429000" y="2210782"/>
              <a:ext cx="1257300" cy="646331"/>
            </a:xfrm>
            <a:prstGeom prst="rect">
              <a:avLst/>
            </a:prstGeom>
          </p:spPr>
          <p:txBody>
            <a:bodyPr wrap="square">
              <a:spAutoFit/>
            </a:bodyPr>
            <a:lstStyle/>
            <a:p>
              <a:r>
                <a:rPr lang="en-US" sz="1200" dirty="0" smtClean="0">
                  <a:solidFill>
                    <a:schemeClr val="accent4"/>
                  </a:solidFill>
                </a:rPr>
                <a:t>Compile binary assets (if applicable)</a:t>
              </a:r>
              <a:endParaRPr lang="en-US" sz="1200" dirty="0">
                <a:solidFill>
                  <a:schemeClr val="accent4"/>
                </a:solidFill>
              </a:endParaRPr>
            </a:p>
          </p:txBody>
        </p:sp>
      </p:grpSp>
      <p:grpSp>
        <p:nvGrpSpPr>
          <p:cNvPr id="48" name="Group 47"/>
          <p:cNvGrpSpPr/>
          <p:nvPr/>
        </p:nvGrpSpPr>
        <p:grpSpPr>
          <a:xfrm>
            <a:off x="5801774" y="1879680"/>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smtClean="0">
                  <a:solidFill>
                    <a:schemeClr val="accent5"/>
                  </a:solidFill>
                  <a:latin typeface="+mj-lt"/>
                </a:rPr>
                <a:t>Copy</a:t>
              </a:r>
              <a:endParaRPr lang="en-US" sz="2000" dirty="0">
                <a:solidFill>
                  <a:schemeClr val="accent5"/>
                </a:solidFill>
                <a:latin typeface="+mj-lt"/>
              </a:endParaRPr>
            </a:p>
          </p:txBody>
        </p:sp>
        <p:sp>
          <p:nvSpPr>
            <p:cNvPr id="18" name="Rectangle 17"/>
            <p:cNvSpPr/>
            <p:nvPr/>
          </p:nvSpPr>
          <p:spPr>
            <a:xfrm>
              <a:off x="5576984" y="2210782"/>
              <a:ext cx="1257300" cy="646331"/>
            </a:xfrm>
            <a:prstGeom prst="rect">
              <a:avLst/>
            </a:prstGeom>
          </p:spPr>
          <p:txBody>
            <a:bodyPr wrap="square">
              <a:spAutoFit/>
            </a:bodyPr>
            <a:lstStyle/>
            <a:p>
              <a:r>
                <a:rPr lang="en-US" sz="1200" dirty="0" smtClean="0">
                  <a:solidFill>
                    <a:schemeClr val="accent4"/>
                  </a:solidFill>
                </a:rPr>
                <a:t>Deploy assets to </a:t>
              </a:r>
              <a:r>
                <a:rPr lang="en-US" sz="1200" dirty="0" err="1" smtClean="0">
                  <a:solidFill>
                    <a:schemeClr val="accent4"/>
                  </a:solidFill>
                  <a:latin typeface="Consolas" panose="020B0609020204030204" pitchFamily="49" charset="0"/>
                  <a:cs typeface="Consolas" panose="020B0609020204030204" pitchFamily="49" charset="0"/>
                </a:rPr>
                <a:t>wwwroot</a:t>
              </a:r>
              <a:r>
                <a:rPr lang="en-US" sz="1200" dirty="0" smtClean="0">
                  <a:solidFill>
                    <a:schemeClr val="accent4"/>
                  </a:solidFill>
                </a:rPr>
                <a:t> directory</a:t>
              </a:r>
              <a:endParaRPr lang="en-US" sz="1200" dirty="0">
                <a:solidFill>
                  <a:schemeClr val="accent4"/>
                </a:solidFill>
              </a:endParaRPr>
            </a:p>
          </p:txBody>
        </p:sp>
      </p:grpSp>
      <p:sp>
        <p:nvSpPr>
          <p:cNvPr id="7" name="Oval 6"/>
          <p:cNvSpPr/>
          <p:nvPr/>
        </p:nvSpPr>
        <p:spPr>
          <a:xfrm>
            <a:off x="671490"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3041310"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297408"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761490"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3131310"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5387408"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754652"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3124472"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5341753"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91490"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2861310"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9" name="Oval 18"/>
          <p:cNvSpPr/>
          <p:nvPr/>
        </p:nvSpPr>
        <p:spPr>
          <a:xfrm>
            <a:off x="5117408"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30999"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4"/>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5233956"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41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Dark">
  <a:themeElements>
    <a:clrScheme name="Six Reasons Ocean">
      <a:dk1>
        <a:srgbClr val="01A2D6"/>
      </a:dk1>
      <a:lt1>
        <a:sysClr val="window" lastClr="FFFFFF"/>
      </a:lt1>
      <a:dk2>
        <a:srgbClr val="72808A"/>
      </a:dk2>
      <a:lt2>
        <a:srgbClr val="9DD3B3"/>
      </a:lt2>
      <a:accent1>
        <a:srgbClr val="6DB9A5"/>
      </a:accent1>
      <a:accent2>
        <a:srgbClr val="394147"/>
      </a:accent2>
      <a:accent3>
        <a:srgbClr val="054E6F"/>
      </a:accent3>
      <a:accent4>
        <a:srgbClr val="D8D8D8"/>
      </a:accent4>
      <a:accent5>
        <a:srgbClr val="ADD8E7"/>
      </a:accent5>
      <a:accent6>
        <a:srgbClr val="10ACC8"/>
      </a:accent6>
      <a:hlink>
        <a:srgbClr val="FFFFFF"/>
      </a:hlink>
      <a:folHlink>
        <a:srgbClr val="FFFFFF"/>
      </a:folHlink>
    </a:clrScheme>
    <a:fontScheme name="Six">
      <a:majorFont>
        <a:latin typeface="Novecento sans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22028</TotalTime>
  <Words>1234</Words>
  <Application>Microsoft Office PowerPoint</Application>
  <PresentationFormat>On-screen Show (4:3)</PresentationFormat>
  <Paragraphs>307</Paragraphs>
  <Slides>22</Slides>
  <Notes>22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Arial</vt:lpstr>
      <vt:lpstr>Calibri</vt:lpstr>
      <vt:lpstr>Calibri Light</vt:lpstr>
      <vt:lpstr>Cantarell</vt:lpstr>
      <vt:lpstr>Consolas</vt:lpstr>
      <vt:lpstr>FontAwesome</vt:lpstr>
      <vt:lpstr>Modern Pictograms</vt:lpstr>
      <vt:lpstr>MS Shell Dlg 2</vt:lpstr>
      <vt:lpstr>Novecento sans wide Book</vt:lpstr>
      <vt:lpstr>Novecento sans wide UltraLight</vt:lpstr>
      <vt:lpstr>RaphaelIcons</vt:lpstr>
      <vt:lpstr>Segoe UI</vt:lpstr>
      <vt:lpstr>Wingdings</vt:lpstr>
      <vt:lpstr>Six 4:3 Dark</vt:lpstr>
      <vt:lpstr>Custom Design</vt:lpstr>
      <vt:lpstr>web sites</vt:lpstr>
      <vt:lpstr>PowerPoint Presentation</vt:lpstr>
      <vt:lpstr>PowerPoint Presentation</vt:lpstr>
      <vt:lpstr>AZURE WEB SITES</vt:lpstr>
      <vt:lpstr>AZURE WEB SITES</vt:lpstr>
      <vt:lpstr>PowerPoint Presentation</vt:lpstr>
      <vt:lpstr>DEPLOYMENT</vt:lpstr>
      <vt:lpstr>DEPLOYMENT</vt:lpstr>
      <vt:lpstr>DEPLOYMENT</vt:lpstr>
      <vt:lpstr>DEPLOYMENT</vt:lpstr>
      <vt:lpstr>DEPLOYMENT</vt:lpstr>
      <vt:lpstr>DEBUGGING</vt:lpstr>
      <vt:lpstr>AUTHENTICATION</vt:lpstr>
      <vt:lpstr>PowerPoint Presentation</vt:lpstr>
      <vt:lpstr>CONFIGURATION</vt:lpstr>
      <vt:lpstr>XDT TRANSFORM</vt:lpstr>
      <vt:lpstr>XDT TRANSFORM</vt:lpstr>
      <vt:lpstr>XDT TRANSFORM</vt:lpstr>
      <vt:lpstr>XDT TRANSFORM</vt:lpstr>
      <vt:lpstr>SITE EXTENSIONS</vt:lpstr>
      <vt:lpstr>PowerPoint Presentation</vt:lpstr>
      <vt:lpstr>THANK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WAWS Secrets Exposed</dc:title>
  <dc:creator>Nik.Molnar@red-gate.com</dc:creator>
  <cp:lastModifiedBy>Nik Molnar</cp:lastModifiedBy>
  <cp:revision>1872</cp:revision>
  <dcterms:created xsi:type="dcterms:W3CDTF">2006-08-16T00:00:00Z</dcterms:created>
  <dcterms:modified xsi:type="dcterms:W3CDTF">2014-06-04T09:49:54Z</dcterms:modified>
</cp:coreProperties>
</file>